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66" r:id="rId4"/>
    <p:sldId id="260" r:id="rId5"/>
    <p:sldId id="261" r:id="rId6"/>
    <p:sldId id="262" r:id="rId7"/>
    <p:sldId id="264" r:id="rId8"/>
    <p:sldId id="265" r:id="rId9"/>
    <p:sldId id="267" r:id="rId10"/>
    <p:sldId id="270" r:id="rId11"/>
    <p:sldId id="275" r:id="rId12"/>
    <p:sldId id="276" r:id="rId13"/>
    <p:sldId id="277" r:id="rId14"/>
    <p:sldId id="278" r:id="rId15"/>
    <p:sldId id="285" r:id="rId16"/>
    <p:sldId id="294" r:id="rId17"/>
    <p:sldId id="292" r:id="rId18"/>
    <p:sldId id="282" r:id="rId19"/>
    <p:sldId id="283" r:id="rId20"/>
    <p:sldId id="284" r:id="rId21"/>
    <p:sldId id="293" r:id="rId22"/>
    <p:sldId id="279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7F6"/>
    <a:srgbClr val="3B3FF7"/>
    <a:srgbClr val="FA4655"/>
    <a:srgbClr val="FFAF28"/>
    <a:srgbClr val="A6A6A6"/>
    <a:srgbClr val="283440"/>
    <a:srgbClr val="67C5CB"/>
    <a:srgbClr val="FF7F27"/>
    <a:srgbClr val="3136F7"/>
    <a:srgbClr val="E27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49460-F641-4482-B5F6-96E4838E07BE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C75CD-0420-4250-9538-383685B0DD9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30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0972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11428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筆未離職，</a:t>
            </a:r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3571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筆離職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9390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27757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11428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筆未離職，</a:t>
            </a:r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3571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筆離職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786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11428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筆未離職，</a:t>
            </a:r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3571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筆離職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82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11428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筆未離職，</a:t>
            </a:r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3571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筆離職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915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11428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筆未離職，</a:t>
            </a:r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3571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筆離職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881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11428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筆未離職，</a:t>
            </a:r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3571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筆離職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929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484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706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11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11428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筆未離職，</a:t>
            </a:r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3571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筆離職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457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11428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筆未離職，</a:t>
            </a:r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3571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筆離職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3841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11428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筆未離職，</a:t>
            </a:r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3571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筆離職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774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11428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筆未離職，</a:t>
            </a:r>
            <a:r>
              <a:rPr lang="en-US" altLang="zh-TW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3571</a:t>
            </a:r>
            <a:r>
              <a:rPr lang="zh-TW" altLang="en-US" sz="12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筆離職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C75CD-0420-4250-9538-383685B0DD9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2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02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38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297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C554A6-BA44-45EB-94AD-CAE7E5B6F05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083835" y="905683"/>
            <a:ext cx="3495007" cy="5952317"/>
          </a:xfrm>
          <a:custGeom>
            <a:avLst/>
            <a:gdLst>
              <a:gd name="connsiteX0" fmla="*/ 0 w 12192000"/>
              <a:gd name="connsiteY0" fmla="*/ 0 h 2146300"/>
              <a:gd name="connsiteX1" fmla="*/ 12192000 w 12192000"/>
              <a:gd name="connsiteY1" fmla="*/ 0 h 2146300"/>
              <a:gd name="connsiteX2" fmla="*/ 12192000 w 12192000"/>
              <a:gd name="connsiteY2" fmla="*/ 2146300 h 2146300"/>
              <a:gd name="connsiteX3" fmla="*/ 0 w 12192000"/>
              <a:gd name="connsiteY3" fmla="*/ 2146300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146300">
                <a:moveTo>
                  <a:pt x="0" y="0"/>
                </a:moveTo>
                <a:lnTo>
                  <a:pt x="12192000" y="0"/>
                </a:lnTo>
                <a:lnTo>
                  <a:pt x="12192000" y="2146300"/>
                </a:lnTo>
                <a:lnTo>
                  <a:pt x="0" y="2146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FDCCA45-55DD-4B3F-8C12-CFB164C9A4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9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52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915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75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26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95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794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758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68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E6F60-66BF-489B-8C46-13EBF8148115}" type="datetimeFigureOut">
              <a:rPr lang="zh-TW" altLang="en-US" smtClean="0"/>
              <a:t>2019/2/24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C1711-972F-4162-ACDD-CB62557200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21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udobenistant/hr-analytic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FDCCA45-55DD-4B3F-8C12-CFB164C9A4F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915488" y="1747971"/>
            <a:ext cx="8361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0" b="1" dirty="0" smtClean="0">
                <a:solidFill>
                  <a:schemeClr val="bg1"/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公司員工離職</a:t>
            </a:r>
            <a:r>
              <a:rPr lang="zh-TW" altLang="en-US" sz="8000" b="1" dirty="0">
                <a:solidFill>
                  <a:schemeClr val="bg1"/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預測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684523" y="5462055"/>
            <a:ext cx="44260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統計碩一 </a:t>
            </a:r>
            <a:r>
              <a:rPr lang="en-US" altLang="zh-TW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107354012</a:t>
            </a:r>
          </a:p>
          <a:p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陳冠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廷</a:t>
            </a:r>
          </a:p>
        </p:txBody>
      </p:sp>
    </p:spTree>
    <p:extLst>
      <p:ext uri="{BB962C8B-B14F-4D97-AF65-F5344CB8AC3E}">
        <p14:creationId xmlns:p14="http://schemas.microsoft.com/office/powerpoint/2010/main" val="307258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381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資料不平衡處理</a:t>
            </a:r>
            <a:endParaRPr lang="zh-CN" altLang="en-US" sz="3200" b="1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資料整理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33983" y="770733"/>
                <a:ext cx="1185801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此份資料為不平衡資料</a:t>
                </a:r>
                <a:r>
                  <a:rPr lang="en-US" altLang="zh-TW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(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離職</a:t>
                </a:r>
                <a:r>
                  <a:rPr lang="en-US" altLang="zh-TW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: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未離職</a:t>
                </a:r>
                <a:r>
                  <a:rPr lang="en-US" altLang="zh-TW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=23.8:76.2)</a:t>
                </a:r>
              </a:p>
              <a:p>
                <a:pPr marL="342900" indent="-342900" fontAlgn="base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採取</a:t>
                </a:r>
                <a:r>
                  <a:rPr lang="en-US" altLang="zh-TW" sz="2000" dirty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SMOTE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方法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(</a:t>
                </a:r>
                <a:r>
                  <a:rPr lang="en-US" altLang="zh-TW" sz="2000" dirty="0"/>
                  <a:t>Synthetic Minority Over-Sampling Technique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)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模擬</a:t>
                </a: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生成樣本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，</a:t>
                </a:r>
                <a:endParaRPr lang="en-US" altLang="zh-TW" sz="2000" dirty="0" smtClean="0"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fontAlgn="base"/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從</a:t>
                </a: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離職樣本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中生成</a:t>
                </a: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樣本使得離職與未離職樣本數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相同</a:t>
                </a:r>
                <a:endParaRPr lang="en-US" altLang="zh-TW" sz="2000" dirty="0"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marL="342900" indent="-342900" fontAlgn="base">
                  <a:buFont typeface="Arial" panose="020B0604020202020204" pitchFamily="34" charset="0"/>
                  <a:buChar char="•"/>
                </a:pP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SMOTE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運作概述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:</a:t>
                </a:r>
                <a:r>
                  <a:rPr lang="zh-TW" altLang="en-US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1.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對於每</a:t>
                </a:r>
                <a:r>
                  <a:rPr lang="zh-TW" altLang="zh-TW" sz="2000" dirty="0" smtClean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一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個少數樣</a:t>
                </a:r>
                <a:r>
                  <a:rPr lang="zh-TW" altLang="en-US" sz="2000" dirty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本</a:t>
                </a:r>
                <a:r>
                  <a:rPr lang="zh-TW" altLang="zh-TW" sz="2000" dirty="0" smtClean="0">
                    <a:solidFill>
                      <a:srgbClr val="373A3C"/>
                    </a:solidFill>
                    <a:ea typeface="MathJax_Math-italic"/>
                    <a:cs typeface="Arial" panose="020B0604020202020204" pitchFamily="34" charset="0"/>
                  </a:rPr>
                  <a:t>s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ea typeface="MathJax_Math-italic"/>
                    <a:cs typeface="Arial" panose="020B0604020202020204" pitchFamily="34" charset="0"/>
                  </a:rPr>
                  <a:t>，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以歐式距離計算該樣本與其他少數樣本的距離</a:t>
                </a:r>
                <a:endParaRPr lang="en-US" altLang="zh-TW" sz="2000" dirty="0" smtClean="0">
                  <a:solidFill>
                    <a:srgbClr val="373A3C"/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lvl="0" fontAlgn="base"/>
                <a:r>
                  <a:rPr lang="zh-TW" altLang="en-US" sz="2000" dirty="0">
                    <a:solidFill>
                      <a:srgbClr val="373A3C"/>
                    </a:solidFill>
                    <a:cs typeface="Arial" panose="020B0604020202020204" pitchFamily="34" charset="0"/>
                  </a:rPr>
                  <a:t> 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cs typeface="Arial" panose="020B0604020202020204" pitchFamily="34" charset="0"/>
                  </a:rPr>
                  <a:t>                                     </a:t>
                </a:r>
                <a:r>
                  <a:rPr lang="en-US" altLang="zh-TW" sz="2000" dirty="0" smtClean="0">
                    <a:solidFill>
                      <a:srgbClr val="373A3C"/>
                    </a:solidFill>
                    <a:cs typeface="Arial" panose="020B0604020202020204" pitchFamily="34" charset="0"/>
                  </a:rPr>
                  <a:t>2.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以此距離找出與該樣本</a:t>
                </a:r>
                <a:r>
                  <a:rPr lang="en-US" altLang="zh-TW" sz="2000" dirty="0" smtClean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s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最近的</a:t>
                </a:r>
                <a:r>
                  <a:rPr lang="en-US" altLang="zh-TW" sz="2000" dirty="0" smtClean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K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個樣本</a:t>
                </a:r>
                <a:endParaRPr lang="en-US" altLang="zh-TW" sz="2000" dirty="0" smtClean="0">
                  <a:solidFill>
                    <a:srgbClr val="373A3C"/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lvl="0" fontAlgn="base"/>
                <a:r>
                  <a:rPr lang="zh-TW" altLang="en-US" sz="2000" dirty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              </a:t>
                </a:r>
                <a:r>
                  <a:rPr lang="en-US" altLang="zh-TW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3.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從</a:t>
                </a:r>
                <a:r>
                  <a:rPr lang="en-US" altLang="zh-TW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K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個樣本中選取</a:t>
                </a:r>
                <a:r>
                  <a:rPr lang="en-US" altLang="zh-TW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M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個樣本</a:t>
                </a:r>
                <a:endParaRPr lang="en-US" altLang="zh-TW" sz="2000" dirty="0" smtClean="0">
                  <a:solidFill>
                    <a:srgbClr val="373A3C"/>
                  </a:solidFill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lvl="0" fontAlgn="base"/>
                <a:r>
                  <a:rPr lang="zh-TW" altLang="en-US" sz="2000" dirty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                                   </a:t>
                </a:r>
                <a:r>
                  <a:rPr lang="en-US" altLang="zh-TW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4.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將該樣本</a:t>
                </a:r>
                <a:r>
                  <a:rPr lang="en-US" altLang="zh-TW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s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在</a:t>
                </a:r>
                <a:r>
                  <a:rPr lang="en-US" altLang="zh-TW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M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個樣本中的每一個樣本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rgbClr val="373A3C"/>
                            </a:solidFill>
                            <a:latin typeface="Cambria Math" panose="02040503050406030204" pitchFamily="18" charset="0"/>
                            <a:ea typeface="華康中黑體" panose="020B0509000000000000" pitchFamily="49" charset="-120"/>
                            <a:cs typeface="華康中黑體" panose="020B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 b="0" i="0" smtClean="0">
                            <a:solidFill>
                              <a:srgbClr val="373A3C"/>
                            </a:solidFill>
                            <a:latin typeface="Cambria Math" panose="02040503050406030204" pitchFamily="18" charset="0"/>
                            <a:ea typeface="華康中黑體" panose="020B0509000000000000" pitchFamily="49" charset="-120"/>
                            <a:cs typeface="華康中黑體" panose="020B0509000000000000" pitchFamily="49" charset="-12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000" b="0" i="0" smtClean="0">
                            <a:solidFill>
                              <a:srgbClr val="373A3C"/>
                            </a:solidFill>
                            <a:latin typeface="Cambria Math" panose="02040503050406030204" pitchFamily="18" charset="0"/>
                            <a:ea typeface="華康中黑體" panose="020B0509000000000000" pitchFamily="49" charset="-120"/>
                            <a:cs typeface="華康中黑體" panose="020B0509000000000000" pitchFamily="49" charset="-120"/>
                          </a:rPr>
                          <m:t>i</m:t>
                        </m:r>
                      </m:sub>
                    </m:sSub>
                    <m:r>
                      <a:rPr lang="zh-TW" altLang="en-US" sz="2000" i="1">
                        <a:solidFill>
                          <a:srgbClr val="373A3C"/>
                        </a:solidFill>
                        <a:latin typeface="Cambria Math" panose="02040503050406030204" pitchFamily="18" charset="0"/>
                        <a:ea typeface="華康中黑體" panose="020B0509000000000000" pitchFamily="49" charset="-120"/>
                        <a:cs typeface="華康中黑體" panose="020B0509000000000000" pitchFamily="49" charset="-120"/>
                      </a:rPr>
                      <m:t>透過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373A3C"/>
                        </a:solidFill>
                        <a:latin typeface="Cambria Math" panose="02040503050406030204" pitchFamily="18" charset="0"/>
                        <a:ea typeface="華康中黑體" panose="020B0509000000000000" pitchFamily="49" charset="-120"/>
                        <a:cs typeface="華康中黑體" panose="020B0509000000000000" pitchFamily="49" charset="-120"/>
                      </a:rPr>
                      <m:t>S</m:t>
                    </m:r>
                    <m:r>
                      <a:rPr lang="en-US" altLang="zh-TW" sz="2000" b="0" i="0" smtClean="0">
                        <a:solidFill>
                          <a:srgbClr val="373A3C"/>
                        </a:solidFill>
                        <a:latin typeface="Cambria Math" panose="02040503050406030204" pitchFamily="18" charset="0"/>
                        <a:ea typeface="華康中黑體" panose="020B0509000000000000" pitchFamily="49" charset="-120"/>
                        <a:cs typeface="華康中黑體" panose="020B0509000000000000" pitchFamily="49" charset="-12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solidFill>
                          <a:srgbClr val="373A3C"/>
                        </a:solidFill>
                        <a:latin typeface="Cambria Math" panose="02040503050406030204" pitchFamily="18" charset="0"/>
                        <a:ea typeface="華康中黑體" panose="020B0509000000000000" pitchFamily="49" charset="-120"/>
                        <a:cs typeface="華康中黑體" panose="020B0509000000000000" pitchFamily="49" charset="-120"/>
                      </a:rPr>
                      <m:t>new</m:t>
                    </m:r>
                  </m:oMath>
                </a14:m>
                <a:r>
                  <a:rPr lang="zh-TW" altLang="zh-TW" sz="2000" dirty="0" smtClean="0">
                    <a:solidFill>
                      <a:srgbClr val="373A3C"/>
                    </a:solidFill>
                    <a:ea typeface="MathJax_Main"/>
                    <a:cs typeface="Arial" panose="020B0604020202020204" pitchFamily="34" charset="0"/>
                  </a:rPr>
                  <a:t>=</a:t>
                </a:r>
                <a:r>
                  <a:rPr lang="zh-TW" altLang="zh-TW" sz="2000" dirty="0">
                    <a:solidFill>
                      <a:srgbClr val="373A3C"/>
                    </a:solidFill>
                    <a:ea typeface="MathJax_Math-italic"/>
                    <a:cs typeface="Arial" panose="020B0604020202020204" pitchFamily="34" charset="0"/>
                  </a:rPr>
                  <a:t>λs</a:t>
                </a:r>
                <a:r>
                  <a:rPr lang="zh-TW" altLang="zh-TW" sz="2000" dirty="0">
                    <a:solidFill>
                      <a:srgbClr val="373A3C"/>
                    </a:solidFill>
                    <a:ea typeface="MathJax_Main"/>
                    <a:cs typeface="Arial" panose="020B0604020202020204" pitchFamily="34" charset="0"/>
                  </a:rPr>
                  <a:t>+(1−</a:t>
                </a:r>
                <a:r>
                  <a:rPr lang="zh-TW" altLang="zh-TW" sz="2000" dirty="0">
                    <a:solidFill>
                      <a:srgbClr val="373A3C"/>
                    </a:solidFill>
                    <a:ea typeface="MathJax_Math-italic"/>
                    <a:cs typeface="Arial" panose="020B0604020202020204" pitchFamily="34" charset="0"/>
                  </a:rPr>
                  <a:t>λ</a:t>
                </a:r>
                <a:r>
                  <a:rPr lang="zh-TW" altLang="zh-TW" sz="2000" dirty="0">
                    <a:solidFill>
                      <a:srgbClr val="373A3C"/>
                    </a:solidFill>
                    <a:ea typeface="MathJax_Main"/>
                    <a:cs typeface="Arial" panose="020B0604020202020204" pitchFamily="34" charset="0"/>
                  </a:rPr>
                  <a:t>)</a:t>
                </a:r>
                <a:r>
                  <a:rPr lang="en-US" altLang="zh-TW" sz="2000" dirty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rgbClr val="373A3C"/>
                            </a:solidFill>
                            <a:latin typeface="Cambria Math" panose="02040503050406030204" pitchFamily="18" charset="0"/>
                            <a:ea typeface="華康中黑體" panose="020B0509000000000000" pitchFamily="49" charset="-120"/>
                            <a:cs typeface="華康中黑體" panose="020B0509000000000000" pitchFamily="49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rgbClr val="373A3C"/>
                            </a:solidFill>
                            <a:latin typeface="Cambria Math" panose="02040503050406030204" pitchFamily="18" charset="0"/>
                            <a:ea typeface="華康中黑體" panose="020B0509000000000000" pitchFamily="49" charset="-120"/>
                            <a:cs typeface="華康中黑體" panose="020B0509000000000000" pitchFamily="49" charset="-12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rgbClr val="373A3C"/>
                            </a:solidFill>
                            <a:latin typeface="Cambria Math" panose="02040503050406030204" pitchFamily="18" charset="0"/>
                            <a:ea typeface="華康中黑體" panose="020B0509000000000000" pitchFamily="49" charset="-120"/>
                            <a:cs typeface="華康中黑體" panose="020B0509000000000000" pitchFamily="49" charset="-120"/>
                          </a:rPr>
                          <m:t>i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生成新樣本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000">
                        <a:solidFill>
                          <a:srgbClr val="373A3C"/>
                        </a:solidFill>
                        <a:latin typeface="Cambria Math" panose="02040503050406030204" pitchFamily="18" charset="0"/>
                        <a:ea typeface="華康中黑體" panose="020B0509000000000000" pitchFamily="49" charset="-120"/>
                        <a:cs typeface="華康中黑體" panose="020B0509000000000000" pitchFamily="49" charset="-120"/>
                      </a:rPr>
                      <m:t>S</m:t>
                    </m:r>
                    <m:r>
                      <a:rPr lang="en-US" altLang="zh-TW" sz="2000">
                        <a:solidFill>
                          <a:srgbClr val="373A3C"/>
                        </a:solidFill>
                        <a:latin typeface="Cambria Math" panose="02040503050406030204" pitchFamily="18" charset="0"/>
                        <a:ea typeface="華康中黑體" panose="020B0509000000000000" pitchFamily="49" charset="-120"/>
                        <a:cs typeface="華康中黑體" panose="020B0509000000000000" pitchFamily="49" charset="-120"/>
                      </a:rPr>
                      <m:t>_</m:t>
                    </m:r>
                    <m:r>
                      <m:rPr>
                        <m:sty m:val="p"/>
                      </m:rPr>
                      <a:rPr lang="en-US" altLang="zh-TW" sz="2000">
                        <a:solidFill>
                          <a:srgbClr val="373A3C"/>
                        </a:solidFill>
                        <a:latin typeface="Cambria Math" panose="02040503050406030204" pitchFamily="18" charset="0"/>
                        <a:ea typeface="華康中黑體" panose="020B0509000000000000" pitchFamily="49" charset="-120"/>
                        <a:cs typeface="華康中黑體" panose="020B0509000000000000" pitchFamily="49" charset="-120"/>
                      </a:rPr>
                      <m:t>new</m:t>
                    </m:r>
                  </m:oMath>
                </a14:m>
                <a:r>
                  <a:rPr lang="en-US" altLang="zh-TW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,</a:t>
                </a:r>
              </a:p>
              <a:p>
                <a:pPr lvl="0" fontAlgn="base"/>
                <a:r>
                  <a:rPr lang="en-US" altLang="zh-TW" sz="2000" dirty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</a:t>
                </a:r>
                <a:r>
                  <a:rPr lang="en-US" altLang="zh-TW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                                       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其中</a:t>
                </a:r>
                <a:r>
                  <a:rPr lang="zh-TW" altLang="zh-TW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λ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為</a:t>
                </a:r>
                <a:r>
                  <a:rPr lang="en-US" altLang="zh-TW" sz="2000" dirty="0" smtClean="0">
                    <a:solidFill>
                      <a:srgbClr val="373A3C"/>
                    </a:solidFill>
                    <a:latin typeface="Calibri" panose="020F0502020204030204" pitchFamily="34" charset="0"/>
                    <a:ea typeface="華康中黑體" panose="020B0509000000000000" pitchFamily="49" charset="-120"/>
                    <a:cs typeface="Calibri" panose="020F0502020204030204" pitchFamily="34" charset="0"/>
                  </a:rPr>
                  <a:t>0~1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的任意數</a:t>
                </a:r>
                <a:endParaRPr lang="en-US" altLang="zh-TW" sz="2000" dirty="0" smtClean="0">
                  <a:solidFill>
                    <a:srgbClr val="373A3C"/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marL="342900" lvl="0" indent="-342900" fontAlgn="base"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採用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SMOTE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方法後，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AUC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獲得改善</a:t>
                </a:r>
                <a:r>
                  <a:rPr lang="en-US" altLang="zh-TW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(0.63</a:t>
                </a:r>
                <a:r>
                  <a:rPr lang="en-US" altLang="zh-TW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  <a:sym typeface="Wingdings" panose="05000000000000000000" pitchFamily="2" charset="2"/>
                  </a:rPr>
                  <a:t>0.76</a:t>
                </a:r>
                <a:r>
                  <a:rPr lang="en-US" altLang="zh-TW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83" y="770733"/>
                <a:ext cx="11858017" cy="3170099"/>
              </a:xfrm>
              <a:prstGeom prst="rect">
                <a:avLst/>
              </a:prstGeom>
              <a:blipFill>
                <a:blip r:embed="rId3"/>
                <a:stretch>
                  <a:fillRect l="-566"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/>
          <p:cNvSpPr/>
          <p:nvPr/>
        </p:nvSpPr>
        <p:spPr>
          <a:xfrm>
            <a:off x="5403273" y="5124773"/>
            <a:ext cx="979054" cy="471054"/>
          </a:xfrm>
          <a:prstGeom prst="rightArrow">
            <a:avLst/>
          </a:prstGeom>
          <a:solidFill>
            <a:srgbClr val="37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" b="2345"/>
          <a:stretch/>
        </p:blipFill>
        <p:spPr>
          <a:xfrm>
            <a:off x="668641" y="3925454"/>
            <a:ext cx="4189688" cy="286327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" b="1925"/>
          <a:stretch/>
        </p:blipFill>
        <p:spPr>
          <a:xfrm>
            <a:off x="7065818" y="3925454"/>
            <a:ext cx="4100788" cy="276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6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381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資料集拆分</a:t>
            </a:r>
            <a:endParaRPr lang="zh-CN" altLang="en-US" sz="3200" b="1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資料整理</a:t>
            </a:r>
          </a:p>
        </p:txBody>
      </p:sp>
      <p:sp>
        <p:nvSpPr>
          <p:cNvPr id="9" name="向右箭號 8"/>
          <p:cNvSpPr/>
          <p:nvPr/>
        </p:nvSpPr>
        <p:spPr>
          <a:xfrm rot="5400000">
            <a:off x="1441247" y="3422813"/>
            <a:ext cx="592034" cy="622946"/>
          </a:xfrm>
          <a:prstGeom prst="rightArrow">
            <a:avLst/>
          </a:prstGeom>
          <a:solidFill>
            <a:srgbClr val="373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45078" y="6188711"/>
            <a:ext cx="2447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分別將兩種資料按</a:t>
            </a:r>
            <a:r>
              <a:rPr lang="en-US" altLang="zh-TW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3:7</a:t>
            </a:r>
            <a:r>
              <a:rPr lang="zh-TW" altLang="en-US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拆分測試集及訓練集</a:t>
            </a:r>
            <a:endParaRPr lang="en-US" altLang="zh-TW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endParaRPr lang="zh-TW" altLang="en-US" dirty="0"/>
          </a:p>
        </p:txBody>
      </p:sp>
      <p:sp>
        <p:nvSpPr>
          <p:cNvPr id="23" name="向右箭號 22"/>
          <p:cNvSpPr/>
          <p:nvPr/>
        </p:nvSpPr>
        <p:spPr>
          <a:xfrm rot="19263365">
            <a:off x="4044358" y="4242560"/>
            <a:ext cx="903938" cy="694453"/>
          </a:xfrm>
          <a:prstGeom prst="rightArrow">
            <a:avLst/>
          </a:prstGeom>
          <a:solidFill>
            <a:srgbClr val="373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/>
          <a:srcRect l="24361" t="79354" r="2973" b="10125"/>
          <a:stretch/>
        </p:blipFill>
        <p:spPr>
          <a:xfrm>
            <a:off x="648291" y="6057110"/>
            <a:ext cx="2447637" cy="23090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3396593" y="4073932"/>
            <a:ext cx="492443" cy="9385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測試集</a:t>
            </a:r>
            <a:endParaRPr lang="zh-TW" altLang="en-US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402406" y="5115315"/>
            <a:ext cx="492443" cy="9385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訓練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集</a:t>
            </a:r>
            <a:endParaRPr lang="zh-TW" altLang="en-US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4223897" y="1731284"/>
            <a:ext cx="3236830" cy="1231072"/>
            <a:chOff x="4999789" y="4957639"/>
            <a:chExt cx="3236830" cy="1231072"/>
          </a:xfrm>
        </p:grpSpPr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3"/>
            <a:srcRect l="24361" t="79354" r="2973" b="10125"/>
            <a:stretch/>
          </p:blipFill>
          <p:spPr>
            <a:xfrm>
              <a:off x="4999789" y="5957802"/>
              <a:ext cx="2447637" cy="230909"/>
            </a:xfrm>
            <a:prstGeom prst="rect">
              <a:avLst/>
            </a:prstGeom>
          </p:spPr>
        </p:pic>
        <p:sp>
          <p:nvSpPr>
            <p:cNvPr id="40" name="文字方塊 39"/>
            <p:cNvSpPr txBox="1"/>
            <p:nvPr/>
          </p:nvSpPr>
          <p:spPr>
            <a:xfrm>
              <a:off x="7744176" y="4957639"/>
              <a:ext cx="492443" cy="93857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TW" altLang="en-US" sz="2000" dirty="0"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訓練</a:t>
              </a:r>
              <a:r>
                <a:rPr lang="zh-TW" altLang="en-US" sz="2000" dirty="0" smtClean="0"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集</a:t>
              </a:r>
              <a:endPara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4056303" y="3243536"/>
            <a:ext cx="377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將離職以及未離職之員工訓練集進行</a:t>
            </a:r>
            <a:r>
              <a:rPr lang="en-US" altLang="zh-TW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SMOTE</a:t>
            </a:r>
            <a:r>
              <a:rPr lang="zh-TW" altLang="en-US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使兩種資料樣本數相同</a:t>
            </a:r>
            <a:endParaRPr lang="en-US" altLang="zh-TW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endParaRPr lang="zh-TW" altLang="en-US" dirty="0"/>
          </a:p>
        </p:txBody>
      </p:sp>
      <p:sp>
        <p:nvSpPr>
          <p:cNvPr id="43" name="向右箭號 42"/>
          <p:cNvSpPr/>
          <p:nvPr/>
        </p:nvSpPr>
        <p:spPr>
          <a:xfrm rot="19263365">
            <a:off x="7654328" y="2342159"/>
            <a:ext cx="903938" cy="694453"/>
          </a:xfrm>
          <a:prstGeom prst="rightArrow">
            <a:avLst/>
          </a:prstGeom>
          <a:solidFill>
            <a:srgbClr val="373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向右箭號 43"/>
          <p:cNvSpPr/>
          <p:nvPr/>
        </p:nvSpPr>
        <p:spPr>
          <a:xfrm rot="2246272">
            <a:off x="7654156" y="4114824"/>
            <a:ext cx="903938" cy="694453"/>
          </a:xfrm>
          <a:prstGeom prst="rightArrow">
            <a:avLst/>
          </a:prstGeom>
          <a:solidFill>
            <a:srgbClr val="373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文字方塊 47"/>
          <p:cNvSpPr txBox="1"/>
          <p:nvPr/>
        </p:nvSpPr>
        <p:spPr>
          <a:xfrm>
            <a:off x="10361648" y="1135510"/>
            <a:ext cx="492443" cy="14840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模型訓練集</a:t>
            </a:r>
            <a:endParaRPr lang="zh-TW" altLang="en-US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8247853" y="3071267"/>
            <a:ext cx="377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合併離職以及未離職之員工</a:t>
            </a:r>
            <a:r>
              <a:rPr lang="en-US" altLang="zh-TW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SMOTE</a:t>
            </a:r>
            <a:r>
              <a:rPr lang="zh-TW" altLang="en-US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後之訓練集作為模型之訓練集</a:t>
            </a:r>
            <a:endParaRPr lang="en-US" altLang="zh-TW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endParaRPr lang="zh-TW" altLang="en-US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8247853" y="5538749"/>
            <a:ext cx="3771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合併離職以及未離職之員工之測試集作為模型訓練之測試</a:t>
            </a:r>
            <a:r>
              <a:rPr lang="zh-TW" altLang="en-US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集</a:t>
            </a:r>
            <a:endParaRPr lang="en-US" altLang="zh-TW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fontAlgn="base"/>
            <a:r>
              <a:rPr lang="en-US" altLang="zh-TW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(</a:t>
            </a:r>
            <a:r>
              <a:rPr lang="zh-TW" altLang="en-US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維持原數據集中離職與未離職比</a:t>
            </a:r>
            <a:r>
              <a:rPr lang="en-US" altLang="zh-TW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)</a:t>
            </a:r>
            <a:endParaRPr lang="zh-TW" altLang="en-US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endParaRPr lang="zh-TW" altLang="en-US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10361648" y="4024666"/>
            <a:ext cx="492443" cy="14840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模型測試集</a:t>
            </a:r>
            <a:endParaRPr lang="zh-TW" altLang="en-US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93386" y="2745263"/>
            <a:ext cx="2447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分別抓出離職以及未離職之員工資料</a:t>
            </a:r>
            <a:endParaRPr lang="en-US" altLang="zh-TW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endParaRPr lang="zh-TW" altLang="en-US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7" t="5900" r="4849" b="10558"/>
          <a:stretch/>
        </p:blipFill>
        <p:spPr>
          <a:xfrm>
            <a:off x="640157" y="953348"/>
            <a:ext cx="2354094" cy="1789889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593386" y="4059487"/>
            <a:ext cx="2743201" cy="784887"/>
            <a:chOff x="593386" y="4059487"/>
            <a:chExt cx="2743201" cy="784887"/>
          </a:xfrm>
        </p:grpSpPr>
        <p:sp>
          <p:nvSpPr>
            <p:cNvPr id="11" name="矩形 10"/>
            <p:cNvSpPr/>
            <p:nvPr/>
          </p:nvSpPr>
          <p:spPr>
            <a:xfrm>
              <a:off x="593386" y="4059487"/>
              <a:ext cx="2743201" cy="7848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6" name="圖片 45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2" t="7778" r="44644" b="20485"/>
            <a:stretch/>
          </p:blipFill>
          <p:spPr>
            <a:xfrm>
              <a:off x="758405" y="4299468"/>
              <a:ext cx="953310" cy="460800"/>
            </a:xfrm>
            <a:prstGeom prst="rect">
              <a:avLst/>
            </a:prstGeom>
          </p:spPr>
        </p:pic>
        <p:pic>
          <p:nvPicPr>
            <p:cNvPr id="49" name="圖片 48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20" t="55103" r="6459" b="21624"/>
            <a:stretch/>
          </p:blipFill>
          <p:spPr>
            <a:xfrm>
              <a:off x="2033081" y="4572000"/>
              <a:ext cx="974018" cy="149199"/>
            </a:xfrm>
            <a:prstGeom prst="rect">
              <a:avLst/>
            </a:prstGeom>
          </p:spPr>
        </p:pic>
      </p:grpSp>
      <p:grpSp>
        <p:nvGrpSpPr>
          <p:cNvPr id="5" name="群組 4"/>
          <p:cNvGrpSpPr/>
          <p:nvPr/>
        </p:nvGrpSpPr>
        <p:grpSpPr>
          <a:xfrm>
            <a:off x="593386" y="4897730"/>
            <a:ext cx="2743201" cy="1171170"/>
            <a:chOff x="593386" y="4897730"/>
            <a:chExt cx="2743201" cy="1171170"/>
          </a:xfrm>
        </p:grpSpPr>
        <p:sp>
          <p:nvSpPr>
            <p:cNvPr id="30" name="矩形 29"/>
            <p:cNvSpPr/>
            <p:nvPr/>
          </p:nvSpPr>
          <p:spPr>
            <a:xfrm>
              <a:off x="593386" y="4897730"/>
              <a:ext cx="2743201" cy="117117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38" name="圖片 37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2" t="7778" r="44644" b="20485"/>
            <a:stretch/>
          </p:blipFill>
          <p:spPr>
            <a:xfrm>
              <a:off x="763522" y="4991756"/>
              <a:ext cx="953310" cy="1076400"/>
            </a:xfrm>
            <a:prstGeom prst="rect">
              <a:avLst/>
            </a:prstGeom>
          </p:spPr>
        </p:pic>
        <p:pic>
          <p:nvPicPr>
            <p:cNvPr id="57" name="圖片 56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70" t="57037" r="6459" b="21624"/>
            <a:stretch/>
          </p:blipFill>
          <p:spPr>
            <a:xfrm>
              <a:off x="2025735" y="5743216"/>
              <a:ext cx="1001949" cy="320400"/>
            </a:xfrm>
            <a:prstGeom prst="rect">
              <a:avLst/>
            </a:prstGeom>
          </p:spPr>
        </p:pic>
      </p:grpSp>
      <p:sp>
        <p:nvSpPr>
          <p:cNvPr id="58" name="矩形 57"/>
          <p:cNvSpPr/>
          <p:nvPr/>
        </p:nvSpPr>
        <p:spPr>
          <a:xfrm>
            <a:off x="4075426" y="1538343"/>
            <a:ext cx="2743201" cy="117117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9" name="圖片 58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778" r="44644" b="20485"/>
          <a:stretch/>
        </p:blipFill>
        <p:spPr>
          <a:xfrm>
            <a:off x="4245562" y="1632369"/>
            <a:ext cx="953310" cy="1076400"/>
          </a:xfrm>
          <a:prstGeom prst="rect">
            <a:avLst/>
          </a:prstGeom>
        </p:spPr>
      </p:pic>
      <p:pic>
        <p:nvPicPr>
          <p:cNvPr id="60" name="圖片 59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0" t="57037" r="6459" b="21624"/>
          <a:stretch/>
        </p:blipFill>
        <p:spPr>
          <a:xfrm>
            <a:off x="5507775" y="1632369"/>
            <a:ext cx="1001949" cy="1071860"/>
          </a:xfrm>
          <a:prstGeom prst="rect">
            <a:avLst/>
          </a:prstGeom>
        </p:spPr>
      </p:pic>
      <p:pic>
        <p:nvPicPr>
          <p:cNvPr id="61" name="圖片 60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0" t="57037" r="7415" b="21624"/>
          <a:stretch/>
        </p:blipFill>
        <p:spPr>
          <a:xfrm>
            <a:off x="8854408" y="1938362"/>
            <a:ext cx="970529" cy="1071860"/>
          </a:xfrm>
          <a:prstGeom prst="rect">
            <a:avLst/>
          </a:prstGeom>
        </p:spPr>
      </p:pic>
      <p:pic>
        <p:nvPicPr>
          <p:cNvPr id="64" name="圖片 6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778" r="44644" b="20485"/>
          <a:stretch/>
        </p:blipFill>
        <p:spPr>
          <a:xfrm>
            <a:off x="8864136" y="861077"/>
            <a:ext cx="953310" cy="1076400"/>
          </a:xfrm>
          <a:prstGeom prst="rect">
            <a:avLst/>
          </a:prstGeom>
        </p:spPr>
      </p:pic>
      <p:pic>
        <p:nvPicPr>
          <p:cNvPr id="66" name="圖片 65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778" r="44644" b="20485"/>
          <a:stretch/>
        </p:blipFill>
        <p:spPr>
          <a:xfrm>
            <a:off x="8811620" y="4453945"/>
            <a:ext cx="953310" cy="460800"/>
          </a:xfrm>
          <a:prstGeom prst="rect">
            <a:avLst/>
          </a:prstGeom>
        </p:spPr>
      </p:pic>
      <p:pic>
        <p:nvPicPr>
          <p:cNvPr id="67" name="圖片 66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8" t="58920" r="6458" b="21624"/>
          <a:stretch/>
        </p:blipFill>
        <p:spPr>
          <a:xfrm>
            <a:off x="8822988" y="4902740"/>
            <a:ext cx="954000" cy="1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7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381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變數處理</a:t>
            </a:r>
            <a:endParaRPr lang="zh-CN" altLang="en-US" sz="3200" b="1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資料整理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593385" y="1225685"/>
                <a:ext cx="11430002" cy="5401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將數值型變數歸一化，使變數範圍縮小到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0~1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之間，避免因數值大小使模型係數</a:t>
                </a: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差異過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大</a:t>
                </a:r>
                <a:endParaRPr lang="en-US" altLang="zh-TW" sz="2000" dirty="0" smtClean="0"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marL="285750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類別型變數轉換</a:t>
                </a:r>
                <a:r>
                  <a:rPr lang="en-US" altLang="zh-TW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:</a:t>
                </a:r>
              </a:p>
              <a:p>
                <a:pPr>
                  <a:lnSpc>
                    <a:spcPts val="3000"/>
                  </a:lnSpc>
                </a:pP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  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1.position</a:t>
                </a:r>
                <a:r>
                  <a:rPr lang="zh-TW" altLang="en-US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欄位中分</a:t>
                </a:r>
                <a:r>
                  <a:rPr lang="zh-TW" altLang="en-US" sz="2000" dirty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為</a:t>
                </a:r>
                <a:r>
                  <a:rPr lang="zh-TW" altLang="zh-TW" sz="2000" dirty="0" smtClean="0">
                    <a:solidFill>
                      <a:srgbClr val="000000"/>
                    </a:solidFill>
                    <a:cs typeface="Courier New" panose="02070309020205020404" pitchFamily="49" charset="0"/>
                  </a:rPr>
                  <a:t>IT,RandD,accounting,hr,management,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cs typeface="Courier New" panose="02070309020205020404" pitchFamily="49" charset="0"/>
                  </a:rPr>
                  <a:t>marketing,producr_mng,</a:t>
                </a:r>
                <a:r>
                  <a:rPr lang="zh-TW" altLang="zh-TW" sz="2000" dirty="0" smtClean="0">
                    <a:solidFill>
                      <a:srgbClr val="000000"/>
                    </a:solidFill>
                    <a:cs typeface="Courier New" panose="02070309020205020404" pitchFamily="49" charset="0"/>
                  </a:rPr>
                  <a:t> 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cs typeface="Courier New" panose="02070309020205020404" pitchFamily="49" charset="0"/>
                  </a:rPr>
                  <a:t>                   		 </a:t>
                </a:r>
                <a:r>
                  <a:rPr lang="zh-TW" altLang="zh-TW" sz="2000" dirty="0" smtClean="0">
                    <a:solidFill>
                      <a:srgbClr val="000000"/>
                    </a:solidFill>
                    <a:cs typeface="Courier New" panose="02070309020205020404" pitchFamily="49" charset="0"/>
                  </a:rPr>
                  <a:t>sales,support,technica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cs typeface="Courier New" panose="02070309020205020404" pitchFamily="49" charset="0"/>
                  </a:rPr>
                  <a:t>l</a:t>
                </a:r>
                <a:r>
                  <a:rPr lang="zh-TW" altLang="en-US" sz="2000" dirty="0" smtClean="0">
                    <a:solidFill>
                      <a:srgbClr val="000000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共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10</a:t>
                </a:r>
                <a:r>
                  <a:rPr lang="zh-TW" altLang="en-US" sz="2000" dirty="0" smtClean="0">
                    <a:solidFill>
                      <a:srgbClr val="000000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種，因此轉換為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9</a:t>
                </a:r>
                <a:r>
                  <a:rPr lang="zh-TW" altLang="en-US" sz="2000" dirty="0" smtClean="0">
                    <a:solidFill>
                      <a:srgbClr val="000000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cs typeface="Courier New" panose="02070309020205020404" pitchFamily="49" charset="0"/>
                  </a:rPr>
                  <a:t>dummy variables</a:t>
                </a:r>
              </a:p>
              <a:p>
                <a:pPr>
                  <a:lnSpc>
                    <a:spcPts val="3000"/>
                  </a:lnSpc>
                </a:pPr>
                <a:r>
                  <a:rPr lang="en-US" altLang="zh-TW" sz="2000" dirty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 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          2.salary</a:t>
                </a:r>
                <a:r>
                  <a:rPr lang="zh-TW" altLang="en-US" sz="2000" dirty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欄位中</a:t>
                </a:r>
                <a:r>
                  <a:rPr lang="zh-TW" altLang="en-US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分為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High,Medium,Low</a:t>
                </a:r>
                <a:r>
                  <a:rPr lang="zh-TW" altLang="en-US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共三種，</a:t>
                </a:r>
                <a:r>
                  <a:rPr lang="zh-TW" altLang="en-US" sz="2000" dirty="0">
                    <a:solidFill>
                      <a:srgbClr val="000000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因此轉換</a:t>
                </a:r>
                <a:r>
                  <a:rPr lang="zh-TW" altLang="en-US" sz="2000" dirty="0" smtClean="0">
                    <a:solidFill>
                      <a:srgbClr val="000000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為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2</a:t>
                </a:r>
                <a:r>
                  <a:rPr lang="zh-TW" altLang="en-US" sz="2000" dirty="0" smtClean="0">
                    <a:solidFill>
                      <a:srgbClr val="000000"/>
                    </a:solidFill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</a:t>
                </a:r>
                <a:r>
                  <a:rPr lang="en-US" altLang="zh-TW" sz="2000" dirty="0">
                    <a:solidFill>
                      <a:srgbClr val="000000"/>
                    </a:solidFill>
                    <a:cs typeface="Courier New" panose="02070309020205020404" pitchFamily="49" charset="0"/>
                  </a:rPr>
                  <a:t>dummy 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cs typeface="Courier New" panose="02070309020205020404" pitchFamily="49" charset="0"/>
                  </a:rPr>
                  <a:t>variables</a:t>
                </a:r>
              </a:p>
              <a:p>
                <a:pPr>
                  <a:lnSpc>
                    <a:spcPts val="3000"/>
                  </a:lnSpc>
                </a:pPr>
                <a:r>
                  <a:rPr lang="zh-TW" altLang="en-US" sz="2000" dirty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 </a:t>
                </a:r>
                <a:r>
                  <a:rPr lang="zh-TW" altLang="en-US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          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3.</a:t>
                </a:r>
                <a:r>
                  <a:rPr lang="zh-TW" altLang="en-US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轉換後變數總數為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18</a:t>
                </a:r>
                <a:r>
                  <a:rPr lang="zh-TW" altLang="en-US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個</a:t>
                </a:r>
                <a:endParaRPr lang="en-US" altLang="zh-TW" sz="2000" dirty="0" smtClean="0"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marL="285750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增加交互作用項</a:t>
                </a:r>
                <a:r>
                  <a:rPr lang="en-US" altLang="zh-TW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:</a:t>
                </a:r>
              </a:p>
              <a:p>
                <a:pPr>
                  <a:lnSpc>
                    <a:spcPts val="3000"/>
                  </a:lnSpc>
                </a:pP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   </a:t>
                </a:r>
                <a:r>
                  <a:rPr lang="en-US" altLang="zh-TW" sz="2000" dirty="0" smtClean="0">
                    <a:latin typeface="Calibri" panose="020F0502020204030204" pitchFamily="34" charset="0"/>
                    <a:ea typeface="華康中黑體" panose="020B0509000000000000" pitchFamily="49" charset="-120"/>
                    <a:cs typeface="Calibri" panose="020F0502020204030204" pitchFamily="34" charset="0"/>
                  </a:rPr>
                  <a:t>1.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將</a:t>
                </a: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類別型變數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轉換後的變數兩兩相乘做一個交互作用項，增加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000" i="1" smtClean="0">
                            <a:latin typeface="Cambria Math" panose="02040503050406030204" pitchFamily="18" charset="0"/>
                            <a:ea typeface="華康中黑體" panose="020B0509000000000000" pitchFamily="49" charset="-120"/>
                            <a:cs typeface="華康中黑體" panose="020B0509000000000000" pitchFamily="49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TW" sz="2000" i="1">
                            <a:latin typeface="Cambria Math" panose="02040503050406030204" pitchFamily="18" charset="0"/>
                            <a:ea typeface="華康中黑體" panose="020B0509000000000000" pitchFamily="49" charset="-120"/>
                            <a:cs typeface="華康中黑體" panose="020B0509000000000000" pitchFamily="49" charset="-120"/>
                          </a:rPr>
                          <m:t>C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  <a:ea typeface="華康中黑體" panose="020B0509000000000000" pitchFamily="49" charset="-120"/>
                            <a:cs typeface="華康中黑體" panose="020B0509000000000000" pitchFamily="49" charset="-120"/>
                          </a:rPr>
                          <m:t>2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  <a:ea typeface="華康中黑體" panose="020B0509000000000000" pitchFamily="49" charset="-120"/>
                            <a:cs typeface="華康中黑體" panose="020B0509000000000000" pitchFamily="49" charset="-120"/>
                          </a:rPr>
                          <m:t>1</m:t>
                        </m:r>
                        <m:r>
                          <a:rPr lang="en-US" altLang="zh-TW" sz="2000" i="1" smtClean="0">
                            <a:latin typeface="Cambria Math" panose="02040503050406030204" pitchFamily="18" charset="0"/>
                            <a:ea typeface="華康中黑體" panose="020B0509000000000000" pitchFamily="49" charset="-120"/>
                            <a:cs typeface="華康中黑體" panose="020B0509000000000000" pitchFamily="49" charset="-120"/>
                          </a:rPr>
                          <m:t>8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  <a:ea typeface="華康中黑體" panose="020B0509000000000000" pitchFamily="49" charset="-120"/>
                        <a:cs typeface="華康中黑體" panose="020B0509000000000000" pitchFamily="49" charset="-120"/>
                      </a:rPr>
                      <m:t>=</m:t>
                    </m:r>
                  </m:oMath>
                </a14:m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153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個變數            </a:t>
                </a:r>
                <a:endParaRPr lang="en-US" altLang="zh-TW" sz="2000" dirty="0" smtClean="0"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  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2</a:t>
                </a:r>
                <a:r>
                  <a:rPr lang="en-US" altLang="zh-TW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.</a:t>
                </a:r>
                <a:r>
                  <a:rPr lang="zh-TW" altLang="en-US" sz="2000" dirty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轉換後變數總數</a:t>
                </a:r>
                <a:r>
                  <a:rPr lang="zh-TW" altLang="en-US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為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171</a:t>
                </a:r>
                <a:r>
                  <a:rPr lang="zh-TW" altLang="en-US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個</a:t>
                </a:r>
                <a:endParaRPr lang="en-US" altLang="zh-TW" sz="2000" dirty="0" smtClean="0"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marL="285750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增加高次項</a:t>
                </a:r>
                <a:r>
                  <a:rPr lang="en-US" altLang="zh-TW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:</a:t>
                </a:r>
              </a:p>
              <a:p>
                <a:pPr>
                  <a:lnSpc>
                    <a:spcPts val="3000"/>
                  </a:lnSpc>
                </a:pP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  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1.</a:t>
                </a:r>
                <a:r>
                  <a:rPr lang="zh-TW" altLang="en-US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將原數據集中的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5</a:t>
                </a:r>
                <a:r>
                  <a:rPr lang="zh-TW" altLang="en-US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個連續變數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satisfaction_level, last_evaluation, </a:t>
                </a:r>
                <a:r>
                  <a:rPr lang="en-US" altLang="zh-TW" sz="2000" dirty="0" err="1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average_montly_hours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, </a:t>
                </a:r>
                <a:r>
                  <a:rPr lang="zh-TW" altLang="en-US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              </a:t>
                </a:r>
                <a:endParaRPr lang="en-US" altLang="zh-TW" sz="2000" dirty="0" smtClean="0"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TW" altLang="en-US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              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number_project,time_spend_company</a:t>
                </a:r>
                <a:r>
                  <a:rPr lang="zh-TW" altLang="en-US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增加二次項及三次項，共增加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10</a:t>
                </a:r>
                <a:r>
                  <a:rPr lang="zh-TW" altLang="en-US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個變數</a:t>
                </a:r>
                <a:endParaRPr lang="en-US" altLang="zh-TW" sz="2000" dirty="0" smtClean="0"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TW" altLang="en-US" sz="2000" dirty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</a:t>
                </a:r>
                <a:r>
                  <a:rPr lang="zh-TW" altLang="en-US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        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2.</a:t>
                </a:r>
                <a:r>
                  <a:rPr lang="zh-TW" altLang="en-US" sz="2000" dirty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轉換後變數總數為</a:t>
                </a:r>
                <a:r>
                  <a:rPr lang="en-US" altLang="zh-TW" sz="2000" dirty="0" smtClean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181</a:t>
                </a:r>
                <a:r>
                  <a:rPr lang="zh-TW" altLang="en-US" sz="2000" dirty="0">
                    <a:solidFill>
                      <a:srgbClr val="000000"/>
                    </a:solidFill>
                    <a:ea typeface="華康中黑體" panose="020B0509000000000000" pitchFamily="49" charset="-120"/>
                    <a:cs typeface="Courier New" panose="02070309020205020404" pitchFamily="49" charset="0"/>
                  </a:rPr>
                  <a:t>個</a:t>
                </a:r>
                <a:endParaRPr lang="en-US" altLang="zh-TW" sz="2000" dirty="0"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endParaRPr lang="en-US" altLang="zh-TW" sz="2000" dirty="0" smtClean="0"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85" y="1225685"/>
                <a:ext cx="11430002" cy="5401479"/>
              </a:xfrm>
              <a:prstGeom prst="rect">
                <a:avLst/>
              </a:prstGeom>
              <a:blipFill>
                <a:blip r:embed="rId3"/>
                <a:stretch>
                  <a:fillRect l="-4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95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18"/>
          <p:cNvGrpSpPr/>
          <p:nvPr/>
        </p:nvGrpSpPr>
        <p:grpSpPr>
          <a:xfrm>
            <a:off x="0" y="2748476"/>
            <a:ext cx="6527829" cy="1361049"/>
            <a:chOff x="0" y="2748476"/>
            <a:chExt cx="6527829" cy="1361049"/>
          </a:xfrm>
        </p:grpSpPr>
        <p:grpSp>
          <p:nvGrpSpPr>
            <p:cNvPr id="5" name="组合 117"/>
            <p:cNvGrpSpPr/>
            <p:nvPr/>
          </p:nvGrpSpPr>
          <p:grpSpPr>
            <a:xfrm>
              <a:off x="0" y="2748476"/>
              <a:ext cx="6527829" cy="1361049"/>
              <a:chOff x="0" y="2748476"/>
              <a:chExt cx="6527829" cy="1361049"/>
            </a:xfrm>
          </p:grpSpPr>
          <p:pic>
            <p:nvPicPr>
              <p:cNvPr id="7" name="图片 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2758785"/>
                <a:ext cx="2563784" cy="1340432"/>
              </a:xfrm>
              <a:prstGeom prst="rect">
                <a:avLst/>
              </a:prstGeom>
            </p:spPr>
          </p:pic>
          <p:grpSp>
            <p:nvGrpSpPr>
              <p:cNvPr id="8" name="组合 11"/>
              <p:cNvGrpSpPr/>
              <p:nvPr/>
            </p:nvGrpSpPr>
            <p:grpSpPr>
              <a:xfrm>
                <a:off x="1307853" y="2748476"/>
                <a:ext cx="5219976" cy="1361049"/>
                <a:chOff x="1307853" y="2366615"/>
                <a:chExt cx="5219976" cy="167053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562615" y="2373830"/>
                  <a:ext cx="2723165" cy="165610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等腰三角形 9"/>
                <p:cNvSpPr/>
                <p:nvPr/>
              </p:nvSpPr>
              <p:spPr>
                <a:xfrm>
                  <a:off x="1307853" y="2366615"/>
                  <a:ext cx="1262171" cy="167053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 rot="10800000">
                  <a:off x="5279140" y="2373830"/>
                  <a:ext cx="1248689" cy="1656109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" name="文本框 6"/>
            <p:cNvSpPr txBox="1"/>
            <p:nvPr/>
          </p:nvSpPr>
          <p:spPr>
            <a:xfrm>
              <a:off x="2446986" y="2967335"/>
              <a:ext cx="3060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smtClean="0">
                  <a:solidFill>
                    <a:srgbClr val="F1F5EF"/>
                  </a:solidFill>
                </a:rPr>
                <a:t>PART 3</a:t>
              </a:r>
            </a:p>
          </p:txBody>
        </p:sp>
      </p:grpSp>
      <p:sp>
        <p:nvSpPr>
          <p:cNvPr id="12" name="文本框 18"/>
          <p:cNvSpPr txBox="1"/>
          <p:nvPr/>
        </p:nvSpPr>
        <p:spPr>
          <a:xfrm>
            <a:off x="5886067" y="3139267"/>
            <a:ext cx="234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软雅黑" pitchFamily="34" charset="-122"/>
                <a:ea typeface="微软雅黑" pitchFamily="34" charset="-122"/>
              </a:rPr>
              <a:t>模型配</a:t>
            </a:r>
            <a:r>
              <a:rPr lang="zh-TW" altLang="en-US" sz="3200" b="1" dirty="0">
                <a:latin typeface="微软雅黑" pitchFamily="34" charset="-122"/>
                <a:ea typeface="微软雅黑" pitchFamily="34" charset="-122"/>
              </a:rPr>
              <a:t>置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椭圆 19"/>
          <p:cNvSpPr/>
          <p:nvPr/>
        </p:nvSpPr>
        <p:spPr>
          <a:xfrm>
            <a:off x="8724453" y="3849337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0" name="文本框 20"/>
          <p:cNvSpPr txBox="1"/>
          <p:nvPr/>
        </p:nvSpPr>
        <p:spPr>
          <a:xfrm>
            <a:off x="8611584" y="3679041"/>
            <a:ext cx="2396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使用</a:t>
            </a:r>
            <a:r>
              <a:rPr lang="en-US" altLang="zh-TW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Lasso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31" name="椭圆 21"/>
          <p:cNvSpPr/>
          <p:nvPr/>
        </p:nvSpPr>
        <p:spPr>
          <a:xfrm>
            <a:off x="8724453" y="4904757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2" name="文本框 22"/>
          <p:cNvSpPr txBox="1"/>
          <p:nvPr/>
        </p:nvSpPr>
        <p:spPr>
          <a:xfrm>
            <a:off x="8817464" y="4752494"/>
            <a:ext cx="245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確定最終模型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33" name="椭圆 23"/>
          <p:cNvSpPr/>
          <p:nvPr/>
        </p:nvSpPr>
        <p:spPr>
          <a:xfrm>
            <a:off x="8724453" y="4377047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4" name="文本框 24"/>
          <p:cNvSpPr txBox="1"/>
          <p:nvPr/>
        </p:nvSpPr>
        <p:spPr>
          <a:xfrm>
            <a:off x="9033303" y="4249182"/>
            <a:ext cx="2022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使用</a:t>
            </a:r>
            <a:r>
              <a:rPr lang="zh-TW" altLang="en-US" sz="2400" dirty="0" smtClean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逐步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迴</a:t>
            </a:r>
            <a:r>
              <a:rPr lang="zh-TW" altLang="en-US" sz="2400" dirty="0" smtClean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歸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9" name="椭圆 21"/>
          <p:cNvSpPr/>
          <p:nvPr/>
        </p:nvSpPr>
        <p:spPr>
          <a:xfrm>
            <a:off x="8724453" y="3342227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20" name="文本框 22"/>
          <p:cNvSpPr txBox="1"/>
          <p:nvPr/>
        </p:nvSpPr>
        <p:spPr>
          <a:xfrm>
            <a:off x="9034234" y="3196735"/>
            <a:ext cx="202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模型處理步驟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590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381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模型處理步驟</a:t>
            </a:r>
            <a:endParaRPr lang="zh-CN" altLang="en-US" sz="3200" b="1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模型配置</a:t>
            </a:r>
            <a:endParaRPr lang="zh-TW" altLang="en-US" sz="2800" b="1" u="sng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8" name="Freeform: Shape 53">
            <a:extLst>
              <a:ext uri="{FF2B5EF4-FFF2-40B4-BE49-F238E27FC236}">
                <a16:creationId xmlns:a16="http://schemas.microsoft.com/office/drawing/2014/main" id="{E29DCB92-F0B4-44D4-9966-7FF259EE57E4}"/>
              </a:ext>
            </a:extLst>
          </p:cNvPr>
          <p:cNvSpPr/>
          <p:nvPr/>
        </p:nvSpPr>
        <p:spPr>
          <a:xfrm>
            <a:off x="838200" y="3178387"/>
            <a:ext cx="2228465" cy="715553"/>
          </a:xfrm>
          <a:custGeom>
            <a:avLst/>
            <a:gdLst>
              <a:gd name="connsiteX0" fmla="*/ 0 w 2243730"/>
              <a:gd name="connsiteY0" fmla="*/ 0 h 715553"/>
              <a:gd name="connsiteX1" fmla="*/ 1885954 w 2243730"/>
              <a:gd name="connsiteY1" fmla="*/ 0 h 715553"/>
              <a:gd name="connsiteX2" fmla="*/ 2243730 w 2243730"/>
              <a:gd name="connsiteY2" fmla="*/ 357777 h 715553"/>
              <a:gd name="connsiteX3" fmla="*/ 1885954 w 2243730"/>
              <a:gd name="connsiteY3" fmla="*/ 715553 h 715553"/>
              <a:gd name="connsiteX4" fmla="*/ 0 w 2243730"/>
              <a:gd name="connsiteY4" fmla="*/ 715553 h 715553"/>
              <a:gd name="connsiteX5" fmla="*/ 357776 w 2243730"/>
              <a:gd name="connsiteY5" fmla="*/ 357777 h 715553"/>
              <a:gd name="connsiteX6" fmla="*/ 0 w 2243730"/>
              <a:gd name="connsiteY6" fmla="*/ 0 h 71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3730" h="715553">
                <a:moveTo>
                  <a:pt x="0" y="0"/>
                </a:moveTo>
                <a:lnTo>
                  <a:pt x="1885954" y="0"/>
                </a:lnTo>
                <a:lnTo>
                  <a:pt x="2243730" y="357777"/>
                </a:lnTo>
                <a:lnTo>
                  <a:pt x="1885954" y="715553"/>
                </a:lnTo>
                <a:lnTo>
                  <a:pt x="0" y="715553"/>
                </a:lnTo>
                <a:lnTo>
                  <a:pt x="357776" y="357777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9" name="TextBox 54">
            <a:extLst>
              <a:ext uri="{FF2B5EF4-FFF2-40B4-BE49-F238E27FC236}">
                <a16:creationId xmlns:a16="http://schemas.microsoft.com/office/drawing/2014/main" id="{B4B34F2B-7760-47C9-82A0-1144F4AB734B}"/>
              </a:ext>
            </a:extLst>
          </p:cNvPr>
          <p:cNvSpPr txBox="1"/>
          <p:nvPr/>
        </p:nvSpPr>
        <p:spPr>
          <a:xfrm>
            <a:off x="1466466" y="3374580"/>
            <a:ext cx="971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STEP1</a:t>
            </a: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" panose="020B0606030504020204" pitchFamily="34" charset="0"/>
            </a:endParaRPr>
          </a:p>
        </p:txBody>
      </p:sp>
      <p:sp>
        <p:nvSpPr>
          <p:cNvPr id="100" name="Freeform: Shape 56">
            <a:extLst>
              <a:ext uri="{FF2B5EF4-FFF2-40B4-BE49-F238E27FC236}">
                <a16:creationId xmlns:a16="http://schemas.microsoft.com/office/drawing/2014/main" id="{4B1D3682-FD21-4573-B4D7-E9C2B23FF433}"/>
              </a:ext>
            </a:extLst>
          </p:cNvPr>
          <p:cNvSpPr/>
          <p:nvPr/>
        </p:nvSpPr>
        <p:spPr>
          <a:xfrm>
            <a:off x="2909984" y="3178387"/>
            <a:ext cx="2228465" cy="715553"/>
          </a:xfrm>
          <a:custGeom>
            <a:avLst/>
            <a:gdLst>
              <a:gd name="connsiteX0" fmla="*/ 0 w 2243730"/>
              <a:gd name="connsiteY0" fmla="*/ 0 h 715553"/>
              <a:gd name="connsiteX1" fmla="*/ 1885954 w 2243730"/>
              <a:gd name="connsiteY1" fmla="*/ 0 h 715553"/>
              <a:gd name="connsiteX2" fmla="*/ 2243730 w 2243730"/>
              <a:gd name="connsiteY2" fmla="*/ 357777 h 715553"/>
              <a:gd name="connsiteX3" fmla="*/ 1885954 w 2243730"/>
              <a:gd name="connsiteY3" fmla="*/ 715553 h 715553"/>
              <a:gd name="connsiteX4" fmla="*/ 0 w 2243730"/>
              <a:gd name="connsiteY4" fmla="*/ 715553 h 715553"/>
              <a:gd name="connsiteX5" fmla="*/ 357776 w 2243730"/>
              <a:gd name="connsiteY5" fmla="*/ 357777 h 715553"/>
              <a:gd name="connsiteX6" fmla="*/ 0 w 2243730"/>
              <a:gd name="connsiteY6" fmla="*/ 0 h 71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3730" h="715553">
                <a:moveTo>
                  <a:pt x="0" y="0"/>
                </a:moveTo>
                <a:lnTo>
                  <a:pt x="1885954" y="0"/>
                </a:lnTo>
                <a:lnTo>
                  <a:pt x="2243730" y="357777"/>
                </a:lnTo>
                <a:lnTo>
                  <a:pt x="1885954" y="715553"/>
                </a:lnTo>
                <a:lnTo>
                  <a:pt x="0" y="715553"/>
                </a:lnTo>
                <a:lnTo>
                  <a:pt x="357776" y="357777"/>
                </a:lnTo>
                <a:lnTo>
                  <a:pt x="0" y="0"/>
                </a:lnTo>
                <a:close/>
              </a:path>
            </a:pathLst>
          </a:custGeom>
          <a:solidFill>
            <a:srgbClr val="2834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1" name="TextBox 57">
            <a:extLst>
              <a:ext uri="{FF2B5EF4-FFF2-40B4-BE49-F238E27FC236}">
                <a16:creationId xmlns:a16="http://schemas.microsoft.com/office/drawing/2014/main" id="{6130824C-1F74-46E9-A0DB-485391E31DF7}"/>
              </a:ext>
            </a:extLst>
          </p:cNvPr>
          <p:cNvSpPr txBox="1"/>
          <p:nvPr/>
        </p:nvSpPr>
        <p:spPr>
          <a:xfrm>
            <a:off x="3538250" y="3374580"/>
            <a:ext cx="971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STEP2</a:t>
            </a:r>
            <a:endParaRPr lang="en-US" altLang="zh-TW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" panose="020B0606030504020204" pitchFamily="34" charset="0"/>
            </a:endParaRPr>
          </a:p>
        </p:txBody>
      </p:sp>
      <p:sp>
        <p:nvSpPr>
          <p:cNvPr id="102" name="Freeform: Shape 59">
            <a:extLst>
              <a:ext uri="{FF2B5EF4-FFF2-40B4-BE49-F238E27FC236}">
                <a16:creationId xmlns:a16="http://schemas.microsoft.com/office/drawing/2014/main" id="{19C39A97-66CE-4809-AFF6-8603AFF03210}"/>
              </a:ext>
            </a:extLst>
          </p:cNvPr>
          <p:cNvSpPr/>
          <p:nvPr/>
        </p:nvSpPr>
        <p:spPr>
          <a:xfrm>
            <a:off x="4981767" y="3178387"/>
            <a:ext cx="2228465" cy="715553"/>
          </a:xfrm>
          <a:custGeom>
            <a:avLst/>
            <a:gdLst>
              <a:gd name="connsiteX0" fmla="*/ 0 w 2243730"/>
              <a:gd name="connsiteY0" fmla="*/ 0 h 715553"/>
              <a:gd name="connsiteX1" fmla="*/ 1885954 w 2243730"/>
              <a:gd name="connsiteY1" fmla="*/ 0 h 715553"/>
              <a:gd name="connsiteX2" fmla="*/ 2243730 w 2243730"/>
              <a:gd name="connsiteY2" fmla="*/ 357777 h 715553"/>
              <a:gd name="connsiteX3" fmla="*/ 1885954 w 2243730"/>
              <a:gd name="connsiteY3" fmla="*/ 715553 h 715553"/>
              <a:gd name="connsiteX4" fmla="*/ 0 w 2243730"/>
              <a:gd name="connsiteY4" fmla="*/ 715553 h 715553"/>
              <a:gd name="connsiteX5" fmla="*/ 357776 w 2243730"/>
              <a:gd name="connsiteY5" fmla="*/ 357777 h 715553"/>
              <a:gd name="connsiteX6" fmla="*/ 0 w 2243730"/>
              <a:gd name="connsiteY6" fmla="*/ 0 h 71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3730" h="715553">
                <a:moveTo>
                  <a:pt x="0" y="0"/>
                </a:moveTo>
                <a:lnTo>
                  <a:pt x="1885954" y="0"/>
                </a:lnTo>
                <a:lnTo>
                  <a:pt x="2243730" y="357777"/>
                </a:lnTo>
                <a:lnTo>
                  <a:pt x="1885954" y="715553"/>
                </a:lnTo>
                <a:lnTo>
                  <a:pt x="0" y="715553"/>
                </a:lnTo>
                <a:lnTo>
                  <a:pt x="357776" y="357777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3" name="TextBox 60">
            <a:extLst>
              <a:ext uri="{FF2B5EF4-FFF2-40B4-BE49-F238E27FC236}">
                <a16:creationId xmlns:a16="http://schemas.microsoft.com/office/drawing/2014/main" id="{F3378185-01B7-41AA-8001-0BB04C521BAA}"/>
              </a:ext>
            </a:extLst>
          </p:cNvPr>
          <p:cNvSpPr txBox="1"/>
          <p:nvPr/>
        </p:nvSpPr>
        <p:spPr>
          <a:xfrm>
            <a:off x="5610033" y="3374580"/>
            <a:ext cx="971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STEP3</a:t>
            </a:r>
            <a:endParaRPr lang="en-US" altLang="zh-TW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" panose="020B0606030504020204" pitchFamily="34" charset="0"/>
            </a:endParaRPr>
          </a:p>
        </p:txBody>
      </p:sp>
      <p:sp>
        <p:nvSpPr>
          <p:cNvPr id="104" name="Freeform: Shape 62">
            <a:extLst>
              <a:ext uri="{FF2B5EF4-FFF2-40B4-BE49-F238E27FC236}">
                <a16:creationId xmlns:a16="http://schemas.microsoft.com/office/drawing/2014/main" id="{457E4687-CE08-4B1C-BF78-E24D4866424B}"/>
              </a:ext>
            </a:extLst>
          </p:cNvPr>
          <p:cNvSpPr/>
          <p:nvPr/>
        </p:nvSpPr>
        <p:spPr>
          <a:xfrm>
            <a:off x="7053551" y="3178387"/>
            <a:ext cx="2228465" cy="715553"/>
          </a:xfrm>
          <a:custGeom>
            <a:avLst/>
            <a:gdLst>
              <a:gd name="connsiteX0" fmla="*/ 0 w 2243730"/>
              <a:gd name="connsiteY0" fmla="*/ 0 h 715553"/>
              <a:gd name="connsiteX1" fmla="*/ 1885954 w 2243730"/>
              <a:gd name="connsiteY1" fmla="*/ 0 h 715553"/>
              <a:gd name="connsiteX2" fmla="*/ 2243730 w 2243730"/>
              <a:gd name="connsiteY2" fmla="*/ 357777 h 715553"/>
              <a:gd name="connsiteX3" fmla="*/ 1885954 w 2243730"/>
              <a:gd name="connsiteY3" fmla="*/ 715553 h 715553"/>
              <a:gd name="connsiteX4" fmla="*/ 0 w 2243730"/>
              <a:gd name="connsiteY4" fmla="*/ 715553 h 715553"/>
              <a:gd name="connsiteX5" fmla="*/ 357776 w 2243730"/>
              <a:gd name="connsiteY5" fmla="*/ 357777 h 715553"/>
              <a:gd name="connsiteX6" fmla="*/ 0 w 2243730"/>
              <a:gd name="connsiteY6" fmla="*/ 0 h 71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3730" h="715553">
                <a:moveTo>
                  <a:pt x="0" y="0"/>
                </a:moveTo>
                <a:lnTo>
                  <a:pt x="1885954" y="0"/>
                </a:lnTo>
                <a:lnTo>
                  <a:pt x="2243730" y="357777"/>
                </a:lnTo>
                <a:lnTo>
                  <a:pt x="1885954" y="715553"/>
                </a:lnTo>
                <a:lnTo>
                  <a:pt x="0" y="715553"/>
                </a:lnTo>
                <a:lnTo>
                  <a:pt x="357776" y="357777"/>
                </a:lnTo>
                <a:lnTo>
                  <a:pt x="0" y="0"/>
                </a:lnTo>
                <a:close/>
              </a:path>
            </a:pathLst>
          </a:custGeom>
          <a:solidFill>
            <a:srgbClr val="FA4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5" name="TextBox 63">
            <a:extLst>
              <a:ext uri="{FF2B5EF4-FFF2-40B4-BE49-F238E27FC236}">
                <a16:creationId xmlns:a16="http://schemas.microsoft.com/office/drawing/2014/main" id="{D59EC2C3-11D5-4E0A-93D5-8A420ECF7AEB}"/>
              </a:ext>
            </a:extLst>
          </p:cNvPr>
          <p:cNvSpPr txBox="1"/>
          <p:nvPr/>
        </p:nvSpPr>
        <p:spPr>
          <a:xfrm>
            <a:off x="7681815" y="3374580"/>
            <a:ext cx="971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STEP</a:t>
            </a:r>
            <a:r>
              <a:rPr lang="en-US" sz="20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4</a:t>
            </a: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" panose="020B0606030504020204" pitchFamily="34" charset="0"/>
            </a:endParaRPr>
          </a:p>
        </p:txBody>
      </p:sp>
      <p:sp>
        <p:nvSpPr>
          <p:cNvPr id="106" name="Freeform: Shape 65">
            <a:extLst>
              <a:ext uri="{FF2B5EF4-FFF2-40B4-BE49-F238E27FC236}">
                <a16:creationId xmlns:a16="http://schemas.microsoft.com/office/drawing/2014/main" id="{68A66DAC-C437-4F15-A4F1-CAB738E4189B}"/>
              </a:ext>
            </a:extLst>
          </p:cNvPr>
          <p:cNvSpPr/>
          <p:nvPr/>
        </p:nvSpPr>
        <p:spPr>
          <a:xfrm>
            <a:off x="9125335" y="3178387"/>
            <a:ext cx="2228465" cy="715553"/>
          </a:xfrm>
          <a:custGeom>
            <a:avLst/>
            <a:gdLst>
              <a:gd name="connsiteX0" fmla="*/ 0 w 2243730"/>
              <a:gd name="connsiteY0" fmla="*/ 0 h 715553"/>
              <a:gd name="connsiteX1" fmla="*/ 1885954 w 2243730"/>
              <a:gd name="connsiteY1" fmla="*/ 0 h 715553"/>
              <a:gd name="connsiteX2" fmla="*/ 2243730 w 2243730"/>
              <a:gd name="connsiteY2" fmla="*/ 357777 h 715553"/>
              <a:gd name="connsiteX3" fmla="*/ 1885954 w 2243730"/>
              <a:gd name="connsiteY3" fmla="*/ 715553 h 715553"/>
              <a:gd name="connsiteX4" fmla="*/ 0 w 2243730"/>
              <a:gd name="connsiteY4" fmla="*/ 715553 h 715553"/>
              <a:gd name="connsiteX5" fmla="*/ 357776 w 2243730"/>
              <a:gd name="connsiteY5" fmla="*/ 357777 h 715553"/>
              <a:gd name="connsiteX6" fmla="*/ 0 w 2243730"/>
              <a:gd name="connsiteY6" fmla="*/ 0 h 715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43730" h="715553">
                <a:moveTo>
                  <a:pt x="0" y="0"/>
                </a:moveTo>
                <a:lnTo>
                  <a:pt x="1885954" y="0"/>
                </a:lnTo>
                <a:lnTo>
                  <a:pt x="2243730" y="357777"/>
                </a:lnTo>
                <a:lnTo>
                  <a:pt x="1885954" y="715553"/>
                </a:lnTo>
                <a:lnTo>
                  <a:pt x="0" y="715553"/>
                </a:lnTo>
                <a:lnTo>
                  <a:pt x="357776" y="357777"/>
                </a:lnTo>
                <a:lnTo>
                  <a:pt x="0" y="0"/>
                </a:lnTo>
                <a:close/>
              </a:path>
            </a:pathLst>
          </a:custGeom>
          <a:solidFill>
            <a:srgbClr val="FFAF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7" name="TextBox 66">
            <a:extLst>
              <a:ext uri="{FF2B5EF4-FFF2-40B4-BE49-F238E27FC236}">
                <a16:creationId xmlns:a16="http://schemas.microsoft.com/office/drawing/2014/main" id="{66B00B01-D8AE-456C-95A3-5EA3398B4641}"/>
              </a:ext>
            </a:extLst>
          </p:cNvPr>
          <p:cNvSpPr txBox="1"/>
          <p:nvPr/>
        </p:nvSpPr>
        <p:spPr>
          <a:xfrm>
            <a:off x="9753599" y="3374580"/>
            <a:ext cx="971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Open Sans" panose="020B0606030504020204" pitchFamily="34" charset="0"/>
              </a:rPr>
              <a:t>STEP5</a:t>
            </a:r>
            <a:endParaRPr lang="en-US" altLang="zh-TW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  <a:cs typeface="Open Sans" panose="020B0606030504020204" pitchFamily="34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0379" y="2162724"/>
            <a:ext cx="186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拆分資料集</a:t>
            </a:r>
            <a:endParaRPr lang="zh-TW" altLang="en-US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2832163" y="4350663"/>
            <a:ext cx="1867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使用</a:t>
            </a:r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Lasso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篩選變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數</a:t>
            </a:r>
          </a:p>
        </p:txBody>
      </p:sp>
      <p:sp>
        <p:nvSpPr>
          <p:cNvPr id="141" name="文字方塊 140"/>
          <p:cNvSpPr txBox="1"/>
          <p:nvPr/>
        </p:nvSpPr>
        <p:spPr>
          <a:xfrm>
            <a:off x="4699874" y="2162724"/>
            <a:ext cx="30528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將</a:t>
            </a:r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Lasso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篩選後的變數放入</a:t>
            </a:r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Logistic Regression 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模型裡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並去掉不顯著的變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數</a:t>
            </a:r>
          </a:p>
        </p:txBody>
      </p:sp>
      <p:sp>
        <p:nvSpPr>
          <p:cNvPr id="142" name="文字方塊 141"/>
          <p:cNvSpPr txBox="1"/>
          <p:nvPr/>
        </p:nvSpPr>
        <p:spPr>
          <a:xfrm>
            <a:off x="6441125" y="4350663"/>
            <a:ext cx="30528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將剩餘變數分別帶入向前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華康中黑體" panose="020B0509000000000000" pitchFamily="49" charset="-120"/>
              </a:rPr>
              <a:t>、</a:t>
            </a:r>
            <a:r>
              <a:rPr lang="zh-TW" altLang="en-US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向後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華康中黑體" panose="020B0509000000000000" pitchFamily="49" charset="-120"/>
              </a:rPr>
              <a:t>、</a:t>
            </a:r>
            <a:r>
              <a:rPr lang="zh-TW" altLang="en-US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雙向逐步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迴</a:t>
            </a:r>
            <a:r>
              <a:rPr lang="zh-TW" altLang="en-US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歸中，選擇</a:t>
            </a:r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AIC</a:t>
            </a:r>
            <a:r>
              <a:rPr lang="zh-TW" altLang="en-US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最低的作為最終模型</a:t>
            </a:r>
            <a:endParaRPr lang="en-US" altLang="zh-TW" sz="2000" dirty="0" smtClean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9199101" y="2162724"/>
            <a:ext cx="3052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評估最終模型</a:t>
            </a:r>
            <a:endParaRPr lang="en-US" altLang="zh-TW" sz="2000" dirty="0" smtClean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982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5486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使用</a:t>
            </a:r>
            <a:r>
              <a:rPr lang="en-US" altLang="zh-TW" sz="3200" b="1" dirty="0">
                <a:ea typeface="華康中黑體" panose="020B0509000000000000" pitchFamily="49" charset="-120"/>
                <a:cs typeface="華康中黑體" panose="020B0509000000000000" pitchFamily="49" charset="-120"/>
              </a:rPr>
              <a:t>Lasso</a:t>
            </a:r>
            <a:endParaRPr lang="zh-CN" altLang="en-US" sz="3200" b="1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模型配置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753894" y="963040"/>
                <a:ext cx="6318116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最佳</a:t>
                </a:r>
                <a:r>
                  <a:rPr lang="zh-TW" altLang="zh-TW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λ</a:t>
                </a:r>
                <a:r>
                  <a:rPr lang="zh-TW" altLang="en-US" sz="2000" dirty="0" smtClean="0">
                    <a:solidFill>
                      <a:srgbClr val="373A3C"/>
                    </a:solidFill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為</a:t>
                </a:r>
                <a:r>
                  <a:rPr lang="zh-TW" altLang="zh-TW" sz="2000" dirty="0">
                    <a:solidFill>
                      <a:srgbClr val="000000"/>
                    </a:solidFill>
                  </a:rPr>
                  <a:t>5.</a:t>
                </a:r>
                <a:r>
                  <a:rPr lang="zh-TW" altLang="zh-TW" sz="2000" dirty="0" smtClean="0">
                    <a:solidFill>
                      <a:srgbClr val="000000"/>
                    </a:solidFill>
                  </a:rPr>
                  <a:t>05202</a:t>
                </a:r>
                <a:r>
                  <a:rPr lang="zh-TW" altLang="en-US" sz="2000" dirty="0" smtClean="0">
                    <a:solidFill>
                      <a:srgbClr val="000000"/>
                    </a:solidFill>
                  </a:rPr>
                  <a:t>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TW" sz="2000" dirty="0">
                            <a:solidFill>
                              <a:srgbClr val="000000"/>
                            </a:solidFill>
                          </a:rPr>
                          <m:t>10</m:t>
                        </m:r>
                      </m:e>
                      <m:sup>
                        <m:r>
                          <m:rPr>
                            <m:nor/>
                          </m:rPr>
                          <a:rPr lang="zh-TW" altLang="zh-TW" sz="2000" dirty="0">
                            <a:solidFill>
                              <a:srgbClr val="000000"/>
                            </a:solidFill>
                          </a:rPr>
                          <m:t>−5</m:t>
                        </m:r>
                        <m:r>
                          <m:rPr>
                            <m:nor/>
                          </m:rPr>
                          <a:rPr lang="en-US" altLang="zh-TW" sz="2000" dirty="0"/>
                          <m:t> </m:t>
                        </m:r>
                      </m:sup>
                    </m:sSup>
                  </m:oMath>
                </a14:m>
                <a:endParaRPr lang="en-US" altLang="zh-TW" sz="2000" dirty="0" smtClean="0"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marL="285750" lvl="0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使用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Lasso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後變數由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181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個變為</a:t>
                </a:r>
                <a:r>
                  <a:rPr lang="en-US" altLang="zh-TW" sz="2000" dirty="0" smtClean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130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</a:t>
                </a:r>
                <a:endParaRPr lang="en-US" altLang="zh-TW" sz="2000" dirty="0" smtClean="0"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marL="285750" lvl="0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將剩餘</a:t>
                </a:r>
                <a:r>
                  <a:rPr lang="en-US" altLang="zh-TW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130</a:t>
                </a: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個變數帶入</a:t>
                </a:r>
                <a:r>
                  <a:rPr lang="en-US" altLang="zh-TW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Logistic Regression </a:t>
                </a: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模型裡</a:t>
                </a:r>
              </a:p>
              <a:p>
                <a:pPr>
                  <a:lnSpc>
                    <a:spcPts val="3000"/>
                  </a:lnSpc>
                </a:pP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  並刪除</a:t>
                </a:r>
                <a:r>
                  <a:rPr lang="en-US" altLang="zh-TW" sz="2000" dirty="0"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P-value&gt;0.01</a:t>
                </a: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的變數</a:t>
                </a:r>
                <a:endParaRPr lang="en-US" altLang="zh-TW" sz="2000" dirty="0"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  <a:p>
                <a:pPr marL="285750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刪除後剩餘</a:t>
                </a:r>
                <a:r>
                  <a:rPr lang="en-US" altLang="zh-TW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32</a:t>
                </a:r>
                <a:r>
                  <a:rPr lang="zh-TW" altLang="en-US" sz="2000" dirty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個</a:t>
                </a:r>
                <a:r>
                  <a:rPr lang="zh-TW" altLang="en-US" sz="2000" dirty="0" smtClean="0">
                    <a:latin typeface="華康中黑體" panose="020B0509000000000000" pitchFamily="49" charset="-120"/>
                    <a:ea typeface="華康中黑體" panose="020B0509000000000000" pitchFamily="49" charset="-120"/>
                    <a:cs typeface="華康中黑體" panose="020B0509000000000000" pitchFamily="49" charset="-120"/>
                  </a:rPr>
                  <a:t>變數</a:t>
                </a:r>
                <a:endParaRPr lang="zh-TW" altLang="en-US" sz="2000" dirty="0"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endParaRPr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94" y="963040"/>
                <a:ext cx="6318116" cy="2015936"/>
              </a:xfrm>
              <a:prstGeom prst="rect">
                <a:avLst/>
              </a:prstGeom>
              <a:blipFill>
                <a:blip r:embed="rId3"/>
                <a:stretch>
                  <a:fillRect l="-869" b="-27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7723760" y="946120"/>
            <a:ext cx="3638145" cy="2186186"/>
            <a:chOff x="379379" y="3299487"/>
            <a:chExt cx="4387175" cy="27177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9" t="7961" r="6413" b="14726"/>
            <a:stretch/>
          </p:blipFill>
          <p:spPr>
            <a:xfrm>
              <a:off x="379379" y="3299487"/>
              <a:ext cx="4387175" cy="2717734"/>
            </a:xfrm>
            <a:prstGeom prst="rect">
              <a:avLst/>
            </a:prstGeom>
          </p:spPr>
        </p:pic>
        <p:cxnSp>
          <p:nvCxnSpPr>
            <p:cNvPr id="8" name="直線單箭頭接點 7"/>
            <p:cNvCxnSpPr/>
            <p:nvPr/>
          </p:nvCxnSpPr>
          <p:spPr>
            <a:xfrm flipH="1">
              <a:off x="1789891" y="5379396"/>
              <a:ext cx="418288" cy="972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2208179" y="5146357"/>
              <a:ext cx="1026411" cy="459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</a:rPr>
                <a:t>Best </a:t>
              </a:r>
              <a:r>
                <a:rPr lang="zh-TW" altLang="zh-TW" dirty="0">
                  <a:solidFill>
                    <a:srgbClr val="FF0000"/>
                  </a:solidFill>
                  <a:ea typeface="華康中黑體" panose="020B0509000000000000" pitchFamily="49" charset="-120"/>
                  <a:cs typeface="華康中黑體" panose="020B0509000000000000" pitchFamily="49" charset="-120"/>
                </a:rPr>
                <a:t>λ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954137"/>
              </p:ext>
            </p:extLst>
          </p:nvPr>
        </p:nvGraphicFramePr>
        <p:xfrm>
          <a:off x="753892" y="3769891"/>
          <a:ext cx="4182247" cy="297561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82247">
                  <a:extLst>
                    <a:ext uri="{9D8B030D-6E8A-4147-A177-3AD203B41FA5}">
                      <a16:colId xmlns:a16="http://schemas.microsoft.com/office/drawing/2014/main" val="1344232003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159089539"/>
                    </a:ext>
                  </a:extLst>
                </a:gridCol>
              </a:tblGrid>
              <a:tr h="371952">
                <a:tc>
                  <a:txBody>
                    <a:bodyPr/>
                    <a:lstStyle/>
                    <a:p>
                      <a:endParaRPr lang="zh-TW" altLang="en-US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Estimate</a:t>
                      </a:r>
                      <a:endParaRPr lang="zh-TW" altLang="en-US" b="0" dirty="0" smtClean="0">
                        <a:solidFill>
                          <a:sysClr val="windowText" lastClr="000000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995375"/>
                  </a:ext>
                </a:extLst>
              </a:tr>
              <a:tr h="371952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effectLst/>
                        </a:rPr>
                        <a:t>(Intercept)</a:t>
                      </a:r>
                      <a:endParaRPr lang="zh-TW" altLang="en-US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27.20006492</a:t>
                      </a:r>
                      <a:endParaRPr lang="zh-TW" altLang="en-US" b="0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175492"/>
                  </a:ext>
                </a:extLst>
              </a:tr>
              <a:tr h="3719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satisfaction_level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-40.95892796</a:t>
                      </a:r>
                      <a:endParaRPr lang="zh-TW" altLang="en-US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918363"/>
                  </a:ext>
                </a:extLst>
              </a:tr>
              <a:tr h="3719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last_evaluation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-23.65009906</a:t>
                      </a:r>
                      <a:endParaRPr lang="zh-TW" altLang="en-US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537757"/>
                  </a:ext>
                </a:extLst>
              </a:tr>
              <a:tr h="3719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effectLst/>
                        </a:rPr>
                        <a:t>number_project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effectLst/>
                        </a:rPr>
                        <a:t>-59.27808348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234833"/>
                  </a:ext>
                </a:extLst>
              </a:tr>
              <a:tr h="3719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average_montly_hours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8.66861291</a:t>
                      </a:r>
                      <a:endParaRPr lang="en-US" altLang="zh-TW" dirty="0" smtClean="0"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092821"/>
                  </a:ext>
                </a:extLst>
              </a:tr>
              <a:tr h="3719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promotion_last_5years 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.</a:t>
                      </a:r>
                      <a:endParaRPr lang="zh-TW" altLang="en-US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576013"/>
                  </a:ext>
                </a:extLst>
              </a:tr>
              <a:tr h="3719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 smtClean="0">
                          <a:effectLst/>
                        </a:rPr>
                        <a:t>Work_accident</a:t>
                      </a:r>
                      <a:endParaRPr lang="zh-TW" alt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-1.83021398</a:t>
                      </a:r>
                      <a:endParaRPr lang="zh-TW" altLang="en-US" dirty="0" smtClean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91883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755890"/>
              </p:ext>
            </p:extLst>
          </p:nvPr>
        </p:nvGraphicFramePr>
        <p:xfrm>
          <a:off x="6079787" y="3769889"/>
          <a:ext cx="5372050" cy="297561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64902">
                  <a:extLst>
                    <a:ext uri="{9D8B030D-6E8A-4147-A177-3AD203B41FA5}">
                      <a16:colId xmlns:a16="http://schemas.microsoft.com/office/drawing/2014/main" val="631563370"/>
                    </a:ext>
                  </a:extLst>
                </a:gridCol>
                <a:gridCol w="1459148">
                  <a:extLst>
                    <a:ext uri="{9D8B030D-6E8A-4147-A177-3AD203B41FA5}">
                      <a16:colId xmlns:a16="http://schemas.microsoft.com/office/drawing/2014/main" val="2082111166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val="516715627"/>
                    </a:ext>
                  </a:extLst>
                </a:gridCol>
              </a:tblGrid>
              <a:tr h="379738">
                <a:tc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effectLst/>
                        </a:rPr>
                        <a:t>Estimate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  <a:effectLst/>
                        </a:rPr>
                        <a:t>Pr(&gt;|z|) </a:t>
                      </a:r>
                      <a:endParaRPr lang="zh-TW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23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effectLst/>
                        </a:rPr>
                        <a:t>(Intercept) </a:t>
                      </a:r>
                      <a:endParaRPr lang="zh-TW" altLang="en-US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>
                          <a:effectLst/>
                        </a:rPr>
                        <a:t>7.118e-01</a:t>
                      </a:r>
                      <a:endParaRPr lang="zh-TW" altLang="en-US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kern="1200" dirty="0" smtClean="0">
                          <a:effectLst/>
                        </a:rPr>
                        <a:t>8.298828e-01</a:t>
                      </a:r>
                      <a:endParaRPr lang="zh-TW" altLang="en-US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1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satisfaction_level</a:t>
                      </a:r>
                      <a:endParaRPr lang="en-US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effectLst/>
                        </a:rPr>
                        <a:t>-55.20267092</a:t>
                      </a:r>
                      <a:endParaRPr lang="en-US" altLang="zh-TW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kern="1200" dirty="0" smtClean="0">
                          <a:effectLst/>
                        </a:rPr>
                        <a:t>3.022989e-53</a:t>
                      </a:r>
                      <a:endParaRPr lang="zh-TW" altLang="en-US" b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76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last_evaluation</a:t>
                      </a:r>
                      <a:endParaRPr lang="en-US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>
                          <a:effectLst/>
                        </a:rPr>
                        <a:t>-12.19882159</a:t>
                      </a:r>
                      <a:endParaRPr lang="en-US" altLang="zh-TW" b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3.928042e-02</a:t>
                      </a:r>
                      <a:endParaRPr lang="en-US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extLst>
                  <a:ext uri="{0D108BD9-81ED-4DB2-BD59-A6C34878D82A}">
                    <a16:rowId xmlns:a16="http://schemas.microsoft.com/office/drawing/2014/main" val="76632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number_project</a:t>
                      </a:r>
                      <a:endParaRPr lang="en-US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>
                          <a:effectLst/>
                        </a:rPr>
                        <a:t>-74.95249596</a:t>
                      </a:r>
                      <a:endParaRPr lang="en-US" altLang="zh-TW" b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2.257499e-28</a:t>
                      </a:r>
                      <a:endParaRPr lang="en-US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extLst>
                  <a:ext uri="{0D108BD9-81ED-4DB2-BD59-A6C34878D82A}">
                    <a16:rowId xmlns:a16="http://schemas.microsoft.com/office/drawing/2014/main" val="101573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average_montly_hours</a:t>
                      </a:r>
                      <a:endParaRPr lang="en-US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effectLst/>
                        </a:rPr>
                        <a:t>148.20130101</a:t>
                      </a:r>
                      <a:endParaRPr lang="en-US" altLang="zh-TW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8.639483e-25</a:t>
                      </a:r>
                      <a:endParaRPr lang="en-US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extLst>
                  <a:ext uri="{0D108BD9-81ED-4DB2-BD59-A6C34878D82A}">
                    <a16:rowId xmlns:a16="http://schemas.microsoft.com/office/drawing/2014/main" val="2652187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time_spend_company</a:t>
                      </a:r>
                      <a:endParaRPr lang="en-US" b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effectLst/>
                        </a:rPr>
                        <a:t>20.46260773</a:t>
                      </a:r>
                      <a:endParaRPr lang="en-US" altLang="zh-TW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2.272918e-05</a:t>
                      </a:r>
                      <a:endParaRPr lang="en-US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extLst>
                  <a:ext uri="{0D108BD9-81ED-4DB2-BD59-A6C34878D82A}">
                    <a16:rowId xmlns:a16="http://schemas.microsoft.com/office/drawing/2014/main" val="1675819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Work_accident</a:t>
                      </a:r>
                      <a:endParaRPr lang="en-US" b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effectLst/>
                        </a:rPr>
                        <a:t>-13.53175921</a:t>
                      </a:r>
                      <a:endParaRPr lang="en-US" altLang="zh-TW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9.466631e-01</a:t>
                      </a:r>
                      <a:endParaRPr lang="en-US" b="0" dirty="0">
                        <a:effectLst/>
                        <a:latin typeface="+mn-lt"/>
                      </a:endParaRPr>
                    </a:p>
                  </a:txBody>
                  <a:tcPr marL="38100" marR="38100" marT="30480" marB="30480" anchor="ctr"/>
                </a:tc>
                <a:extLst>
                  <a:ext uri="{0D108BD9-81ED-4DB2-BD59-A6C34878D82A}">
                    <a16:rowId xmlns:a16="http://schemas.microsoft.com/office/drawing/2014/main" val="991674865"/>
                  </a:ext>
                </a:extLst>
              </a:tr>
            </a:tbl>
          </a:graphicData>
        </a:graphic>
      </p:graphicFrame>
      <p:sp>
        <p:nvSpPr>
          <p:cNvPr id="25" name="矩形 24"/>
          <p:cNvSpPr/>
          <p:nvPr/>
        </p:nvSpPr>
        <p:spPr>
          <a:xfrm>
            <a:off x="753892" y="3258923"/>
            <a:ext cx="3633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Lasso</a:t>
            </a:r>
            <a:r>
              <a:rPr lang="zh-TW" altLang="en-US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變數</a:t>
            </a:r>
            <a:r>
              <a:rPr lang="zh-TW" altLang="en-US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收斂</a:t>
            </a:r>
            <a:r>
              <a:rPr lang="zh-TW" altLang="en-US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情形</a:t>
            </a:r>
            <a:r>
              <a:rPr lang="en-US" altLang="zh-TW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(</a:t>
            </a:r>
            <a:r>
              <a:rPr lang="zh-TW" altLang="en-US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列出部分</a:t>
            </a:r>
            <a:r>
              <a:rPr lang="en-US" altLang="zh-TW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)</a:t>
            </a:r>
            <a:endParaRPr lang="zh-TW" altLang="en-US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79786" y="3258923"/>
            <a:ext cx="35895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刪除</a:t>
            </a:r>
            <a:r>
              <a:rPr lang="en-US" altLang="zh-TW" dirty="0">
                <a:ea typeface="華康中黑體" panose="020B0509000000000000" pitchFamily="49" charset="-120"/>
                <a:cs typeface="華康中黑體" panose="020B0509000000000000" pitchFamily="49" charset="-120"/>
              </a:rPr>
              <a:t>P-value&gt;0.01</a:t>
            </a:r>
            <a:r>
              <a:rPr lang="zh-TW" altLang="en-US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的</a:t>
            </a:r>
            <a:r>
              <a:rPr lang="zh-TW" altLang="en-US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變數</a:t>
            </a:r>
            <a:r>
              <a:rPr lang="en-US" altLang="zh-TW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(</a:t>
            </a:r>
            <a:r>
              <a:rPr lang="zh-TW" altLang="en-US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列出部分</a:t>
            </a:r>
            <a:r>
              <a:rPr lang="en-US" altLang="zh-TW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)</a:t>
            </a:r>
            <a:endParaRPr lang="zh-TW" altLang="en-US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endParaRPr lang="en-US" altLang="zh-TW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cxnSp>
        <p:nvCxnSpPr>
          <p:cNvPr id="29" name="直線接點 28"/>
          <p:cNvCxnSpPr/>
          <p:nvPr/>
        </p:nvCxnSpPr>
        <p:spPr>
          <a:xfrm flipV="1">
            <a:off x="5710136" y="4328809"/>
            <a:ext cx="6138153" cy="389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5710136" y="5080582"/>
            <a:ext cx="6138153" cy="389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5710136" y="6537052"/>
            <a:ext cx="6138153" cy="389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7" t="88394" r="6413" b="5437"/>
          <a:stretch/>
        </p:blipFill>
        <p:spPr>
          <a:xfrm>
            <a:off x="9423622" y="3129859"/>
            <a:ext cx="2028215" cy="17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8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5" y="185958"/>
            <a:ext cx="8910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剩餘變數</a:t>
            </a:r>
            <a:r>
              <a:rPr lang="en-US" altLang="zh-TW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32</a:t>
            </a:r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個</a:t>
            </a:r>
            <a:endParaRPr lang="zh-CN" altLang="en-US" sz="3200" b="1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模型配置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671224" y="1793209"/>
            <a:ext cx="593387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[17] "last_evaluation*number_project"         </a:t>
            </a:r>
            <a:endParaRPr lang="en-US" altLang="zh-TW" sz="2000" dirty="0" smtClean="0"/>
          </a:p>
          <a:p>
            <a:r>
              <a:rPr lang="en-US" altLang="zh-TW" sz="2000" dirty="0" smtClean="0"/>
              <a:t>[</a:t>
            </a:r>
            <a:r>
              <a:rPr lang="en-US" altLang="zh-TW" sz="2000" dirty="0"/>
              <a:t>18] "last_evaluation*average_montly_hours"   </a:t>
            </a:r>
          </a:p>
          <a:p>
            <a:r>
              <a:rPr lang="en-US" altLang="zh-TW" sz="2000" dirty="0"/>
              <a:t>[19] "last_evaluation*</a:t>
            </a:r>
            <a:r>
              <a:rPr lang="en-US" altLang="zh-TW" sz="2000" dirty="0" err="1"/>
              <a:t>time_spend_company</a:t>
            </a:r>
            <a:r>
              <a:rPr lang="en-US" altLang="zh-TW" sz="2000" dirty="0"/>
              <a:t>"     </a:t>
            </a:r>
          </a:p>
          <a:p>
            <a:r>
              <a:rPr lang="en-US" altLang="zh-TW" sz="2000" dirty="0" smtClean="0"/>
              <a:t>[</a:t>
            </a:r>
            <a:r>
              <a:rPr lang="en-US" altLang="zh-TW" sz="2000" dirty="0"/>
              <a:t>20] "</a:t>
            </a:r>
            <a:r>
              <a:rPr lang="en-US" altLang="zh-TW" sz="2000" dirty="0" smtClean="0"/>
              <a:t>last_evaluation*</a:t>
            </a:r>
            <a:r>
              <a:rPr lang="en-US" altLang="zh-TW" sz="2000" dirty="0" err="1" smtClean="0"/>
              <a:t>position_sales</a:t>
            </a:r>
            <a:r>
              <a:rPr lang="en-US" altLang="zh-TW" sz="2000" dirty="0"/>
              <a:t>"         </a:t>
            </a:r>
          </a:p>
          <a:p>
            <a:r>
              <a:rPr lang="en-US" altLang="zh-TW" sz="2000" dirty="0"/>
              <a:t>[21] "</a:t>
            </a:r>
            <a:r>
              <a:rPr lang="en-US" altLang="zh-TW" sz="2000" dirty="0" smtClean="0"/>
              <a:t>last_evaluation*</a:t>
            </a:r>
            <a:r>
              <a:rPr lang="en-US" altLang="zh-TW" sz="2000" dirty="0" err="1" smtClean="0"/>
              <a:t>salary_low</a:t>
            </a:r>
            <a:r>
              <a:rPr lang="en-US" altLang="zh-TW" sz="2000" dirty="0"/>
              <a:t>"             </a:t>
            </a:r>
          </a:p>
          <a:p>
            <a:r>
              <a:rPr lang="en-US" altLang="zh-TW" sz="2000" dirty="0"/>
              <a:t>[22] "</a:t>
            </a:r>
            <a:r>
              <a:rPr lang="en-US" altLang="zh-TW" sz="2000" dirty="0" smtClean="0"/>
              <a:t>last_evaluation*</a:t>
            </a:r>
            <a:r>
              <a:rPr lang="en-US" altLang="zh-TW" sz="2000" dirty="0" err="1" smtClean="0"/>
              <a:t>salary_medium</a:t>
            </a:r>
            <a:r>
              <a:rPr lang="en-US" altLang="zh-TW" sz="2000" dirty="0"/>
              <a:t>"          </a:t>
            </a:r>
          </a:p>
          <a:p>
            <a:r>
              <a:rPr lang="en-US" altLang="zh-TW" sz="2000" dirty="0"/>
              <a:t>[23] "</a:t>
            </a:r>
            <a:r>
              <a:rPr lang="en-US" altLang="zh-TW" sz="2000" dirty="0" smtClean="0"/>
              <a:t>number_project*average_montly_hours</a:t>
            </a:r>
            <a:r>
              <a:rPr lang="en-US" altLang="zh-TW" sz="2000" dirty="0"/>
              <a:t>"    </a:t>
            </a:r>
          </a:p>
          <a:p>
            <a:r>
              <a:rPr lang="en-US" altLang="zh-TW" sz="2000" dirty="0"/>
              <a:t>[24] "</a:t>
            </a:r>
            <a:r>
              <a:rPr lang="en-US" altLang="zh-TW" sz="2000" dirty="0" smtClean="0"/>
              <a:t>number_project*</a:t>
            </a:r>
            <a:r>
              <a:rPr lang="en-US" altLang="zh-TW" sz="2000" dirty="0" err="1" smtClean="0"/>
              <a:t>time_spend_company</a:t>
            </a:r>
            <a:r>
              <a:rPr lang="en-US" altLang="zh-TW" sz="2000" dirty="0"/>
              <a:t>"      </a:t>
            </a:r>
          </a:p>
          <a:p>
            <a:r>
              <a:rPr lang="en-US" altLang="zh-TW" sz="2000" dirty="0"/>
              <a:t>[25] "</a:t>
            </a:r>
            <a:r>
              <a:rPr lang="en-US" altLang="zh-TW" sz="2000" dirty="0" smtClean="0"/>
              <a:t>number_project*</a:t>
            </a:r>
            <a:r>
              <a:rPr lang="en-US" altLang="zh-TW" sz="2000" dirty="0" err="1" smtClean="0"/>
              <a:t>position_accounting</a:t>
            </a:r>
            <a:r>
              <a:rPr lang="en-US" altLang="zh-TW" sz="2000" dirty="0"/>
              <a:t>"     </a:t>
            </a:r>
          </a:p>
          <a:p>
            <a:r>
              <a:rPr lang="en-US" altLang="zh-TW" sz="2000" dirty="0"/>
              <a:t>[26] "</a:t>
            </a:r>
            <a:r>
              <a:rPr lang="en-US" altLang="zh-TW" sz="2000" dirty="0" smtClean="0"/>
              <a:t>average_montly_hours*</a:t>
            </a:r>
            <a:r>
              <a:rPr lang="en-US" altLang="zh-TW" sz="2000" dirty="0" err="1" smtClean="0"/>
              <a:t>time_spend_company</a:t>
            </a:r>
            <a:r>
              <a:rPr lang="en-US" altLang="zh-TW" sz="2000" dirty="0"/>
              <a:t>"</a:t>
            </a:r>
          </a:p>
          <a:p>
            <a:r>
              <a:rPr lang="en-US" altLang="zh-TW" sz="2000" dirty="0"/>
              <a:t>[27] "</a:t>
            </a:r>
            <a:r>
              <a:rPr lang="en-US" altLang="zh-TW" sz="2000" dirty="0" err="1" smtClean="0"/>
              <a:t>time_spend_company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position_IT</a:t>
            </a:r>
            <a:r>
              <a:rPr lang="en-US" altLang="zh-TW" sz="2000" dirty="0"/>
              <a:t>"         </a:t>
            </a:r>
          </a:p>
          <a:p>
            <a:r>
              <a:rPr lang="en-US" altLang="zh-TW" sz="2000" dirty="0"/>
              <a:t>[28] "</a:t>
            </a:r>
            <a:r>
              <a:rPr lang="en-US" altLang="zh-TW" sz="2000" dirty="0" err="1" smtClean="0"/>
              <a:t>time_spend_company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position_management</a:t>
            </a:r>
            <a:r>
              <a:rPr lang="en-US" altLang="zh-TW" sz="2000" dirty="0"/>
              <a:t>" </a:t>
            </a:r>
          </a:p>
          <a:p>
            <a:r>
              <a:rPr lang="en-US" altLang="zh-TW" sz="2000" dirty="0"/>
              <a:t>[29] "</a:t>
            </a:r>
            <a:r>
              <a:rPr lang="en-US" altLang="zh-TW" sz="2000" dirty="0" err="1" smtClean="0"/>
              <a:t>time_spend_company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position_sales</a:t>
            </a:r>
            <a:r>
              <a:rPr lang="en-US" altLang="zh-TW" sz="2000" dirty="0"/>
              <a:t>"      </a:t>
            </a:r>
          </a:p>
          <a:p>
            <a:r>
              <a:rPr lang="en-US" altLang="zh-TW" sz="2000" dirty="0"/>
              <a:t>[30] "</a:t>
            </a:r>
            <a:r>
              <a:rPr lang="en-US" altLang="zh-TW" sz="2000" dirty="0" err="1" smtClean="0"/>
              <a:t>time_spend_company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salary_medium</a:t>
            </a:r>
            <a:r>
              <a:rPr lang="en-US" altLang="zh-TW" sz="2000" dirty="0"/>
              <a:t>"       </a:t>
            </a:r>
          </a:p>
          <a:p>
            <a:r>
              <a:rPr lang="en-US" altLang="zh-TW" sz="2000" dirty="0"/>
              <a:t>[31] "</a:t>
            </a:r>
            <a:r>
              <a:rPr lang="en-US" altLang="zh-TW" sz="2000" dirty="0" err="1" smtClean="0"/>
              <a:t>position_management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salary_low</a:t>
            </a:r>
            <a:r>
              <a:rPr lang="en-US" altLang="zh-TW" sz="2000" dirty="0"/>
              <a:t>"         </a:t>
            </a:r>
          </a:p>
          <a:p>
            <a:r>
              <a:rPr lang="en-US" altLang="zh-TW" sz="2000" dirty="0" smtClean="0"/>
              <a:t>[32] "</a:t>
            </a:r>
            <a:r>
              <a:rPr lang="en-US" altLang="zh-TW" sz="2000" dirty="0" err="1" smtClean="0"/>
              <a:t>position_management</a:t>
            </a:r>
            <a:r>
              <a:rPr lang="en-US" altLang="zh-TW" sz="2000" dirty="0" smtClean="0"/>
              <a:t>*</a:t>
            </a:r>
            <a:r>
              <a:rPr lang="en-US" altLang="zh-TW" sz="2000" dirty="0" err="1" smtClean="0"/>
              <a:t>salary_medium</a:t>
            </a:r>
            <a:r>
              <a:rPr lang="en-US" altLang="zh-TW" sz="2000" dirty="0" smtClean="0"/>
              <a:t>"</a:t>
            </a:r>
            <a:endParaRPr lang="zh-TW" altLang="en-US" sz="2000" dirty="0"/>
          </a:p>
        </p:txBody>
      </p:sp>
      <p:sp>
        <p:nvSpPr>
          <p:cNvPr id="54" name="文字方塊 53"/>
          <p:cNvSpPr txBox="1"/>
          <p:nvPr/>
        </p:nvSpPr>
        <p:spPr>
          <a:xfrm>
            <a:off x="593384" y="1793209"/>
            <a:ext cx="5184845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 [</a:t>
            </a:r>
            <a:r>
              <a:rPr lang="en-US" altLang="zh-TW" sz="2000" dirty="0"/>
              <a:t>1] "satisfaction_level"                     </a:t>
            </a:r>
          </a:p>
          <a:p>
            <a:r>
              <a:rPr lang="en-US" altLang="zh-TW" sz="2000" dirty="0"/>
              <a:t> [2] "number_project"                         </a:t>
            </a:r>
          </a:p>
          <a:p>
            <a:r>
              <a:rPr lang="en-US" altLang="zh-TW" sz="2000" dirty="0"/>
              <a:t> [3] "average_montly_hours"                   </a:t>
            </a:r>
          </a:p>
          <a:p>
            <a:r>
              <a:rPr lang="en-US" altLang="zh-TW" sz="2000" dirty="0"/>
              <a:t> [4] "</a:t>
            </a:r>
            <a:r>
              <a:rPr lang="en-US" altLang="zh-TW" sz="2000" dirty="0" err="1"/>
              <a:t>time_spend_company</a:t>
            </a:r>
            <a:r>
              <a:rPr lang="en-US" altLang="zh-TW" sz="2000" dirty="0"/>
              <a:t>"                     </a:t>
            </a:r>
          </a:p>
          <a:p>
            <a:r>
              <a:rPr lang="en-US" altLang="zh-TW" sz="2000" dirty="0"/>
              <a:t> [5] "</a:t>
            </a:r>
            <a:r>
              <a:rPr lang="en-US" altLang="zh-TW" sz="2000" dirty="0" smtClean="0"/>
              <a:t>satisfaction_level^2</a:t>
            </a:r>
            <a:r>
              <a:rPr lang="en-US" altLang="zh-TW" sz="2000" dirty="0"/>
              <a:t>"                   </a:t>
            </a:r>
          </a:p>
          <a:p>
            <a:r>
              <a:rPr lang="en-US" altLang="zh-TW" sz="2000" dirty="0"/>
              <a:t> [6] "</a:t>
            </a:r>
            <a:r>
              <a:rPr lang="en-US" altLang="zh-TW" sz="2000" dirty="0" smtClean="0"/>
              <a:t>satisfaction_level^3</a:t>
            </a:r>
            <a:r>
              <a:rPr lang="en-US" altLang="zh-TW" sz="2000" dirty="0"/>
              <a:t>"                   </a:t>
            </a:r>
          </a:p>
          <a:p>
            <a:r>
              <a:rPr lang="en-US" altLang="zh-TW" sz="2000" dirty="0"/>
              <a:t> [7] "</a:t>
            </a:r>
            <a:r>
              <a:rPr lang="en-US" altLang="zh-TW" sz="2000" dirty="0" smtClean="0"/>
              <a:t>last_evaluation^2</a:t>
            </a:r>
            <a:r>
              <a:rPr lang="en-US" altLang="zh-TW" sz="2000" dirty="0"/>
              <a:t>"                      </a:t>
            </a:r>
          </a:p>
          <a:p>
            <a:r>
              <a:rPr lang="en-US" altLang="zh-TW" sz="2000" dirty="0"/>
              <a:t> [8] "</a:t>
            </a:r>
            <a:r>
              <a:rPr lang="en-US" altLang="zh-TW" sz="2000" dirty="0" smtClean="0"/>
              <a:t>last_evaluation^3</a:t>
            </a:r>
            <a:r>
              <a:rPr lang="en-US" altLang="zh-TW" sz="2000" dirty="0"/>
              <a:t>"                      </a:t>
            </a:r>
          </a:p>
          <a:p>
            <a:r>
              <a:rPr lang="en-US" altLang="zh-TW" sz="2000" dirty="0"/>
              <a:t> [9] "</a:t>
            </a:r>
            <a:r>
              <a:rPr lang="en-US" altLang="zh-TW" sz="2000" dirty="0" smtClean="0"/>
              <a:t>number_project^2</a:t>
            </a:r>
            <a:r>
              <a:rPr lang="en-US" altLang="zh-TW" sz="2000" dirty="0"/>
              <a:t>"                       </a:t>
            </a:r>
          </a:p>
          <a:p>
            <a:r>
              <a:rPr lang="en-US" altLang="zh-TW" sz="2000" dirty="0"/>
              <a:t>[10] "</a:t>
            </a:r>
            <a:r>
              <a:rPr lang="en-US" altLang="zh-TW" sz="2000" dirty="0" smtClean="0"/>
              <a:t>average_montly_hours^2</a:t>
            </a:r>
            <a:r>
              <a:rPr lang="en-US" altLang="zh-TW" sz="2000" dirty="0"/>
              <a:t>"                 </a:t>
            </a:r>
          </a:p>
          <a:p>
            <a:r>
              <a:rPr lang="en-US" altLang="zh-TW" sz="2000" dirty="0"/>
              <a:t>[11] "</a:t>
            </a:r>
            <a:r>
              <a:rPr lang="en-US" altLang="zh-TW" sz="2000" dirty="0" smtClean="0"/>
              <a:t>average_montly_hours^3</a:t>
            </a:r>
            <a:r>
              <a:rPr lang="en-US" altLang="zh-TW" sz="2000" dirty="0"/>
              <a:t>"                 </a:t>
            </a:r>
          </a:p>
          <a:p>
            <a:r>
              <a:rPr lang="en-US" altLang="zh-TW" sz="2000" dirty="0"/>
              <a:t>[12] "</a:t>
            </a:r>
            <a:r>
              <a:rPr lang="en-US" altLang="zh-TW" sz="2000" dirty="0" smtClean="0"/>
              <a:t>time_spend_company^2</a:t>
            </a:r>
            <a:r>
              <a:rPr lang="en-US" altLang="zh-TW" sz="2000" dirty="0"/>
              <a:t>"                   </a:t>
            </a:r>
          </a:p>
          <a:p>
            <a:r>
              <a:rPr lang="en-US" altLang="zh-TW" sz="2000" dirty="0"/>
              <a:t>[13] "</a:t>
            </a:r>
            <a:r>
              <a:rPr lang="en-US" altLang="zh-TW" sz="2000" dirty="0" smtClean="0"/>
              <a:t>time_spend_company^3</a:t>
            </a:r>
            <a:r>
              <a:rPr lang="en-US" altLang="zh-TW" sz="2000" dirty="0"/>
              <a:t>"                   </a:t>
            </a:r>
          </a:p>
          <a:p>
            <a:r>
              <a:rPr lang="en-US" altLang="zh-TW" sz="2000" dirty="0"/>
              <a:t>[14] "</a:t>
            </a:r>
            <a:r>
              <a:rPr lang="en-US" altLang="zh-TW" sz="2000" dirty="0" smtClean="0"/>
              <a:t>satisfaction_level*last_evaluation</a:t>
            </a:r>
            <a:r>
              <a:rPr lang="en-US" altLang="zh-TW" sz="2000" dirty="0"/>
              <a:t>"     </a:t>
            </a:r>
          </a:p>
          <a:p>
            <a:r>
              <a:rPr lang="en-US" altLang="zh-TW" sz="2000" dirty="0"/>
              <a:t>[15] "</a:t>
            </a:r>
            <a:r>
              <a:rPr lang="en-US" altLang="zh-TW" sz="2000" dirty="0" smtClean="0"/>
              <a:t>satisfaction_level*average_montly_hours</a:t>
            </a:r>
            <a:r>
              <a:rPr lang="en-US" altLang="zh-TW" sz="2000" dirty="0"/>
              <a:t>"</a:t>
            </a:r>
          </a:p>
          <a:p>
            <a:r>
              <a:rPr lang="en-US" altLang="zh-TW" sz="2000" dirty="0"/>
              <a:t>[16] "satisfaction_level*</a:t>
            </a:r>
            <a:r>
              <a:rPr lang="en-US" altLang="zh-TW" sz="2000" dirty="0" err="1"/>
              <a:t>time_spend_company</a:t>
            </a:r>
            <a:r>
              <a:rPr lang="en-US" altLang="zh-TW" sz="2000" dirty="0"/>
              <a:t>"  </a:t>
            </a:r>
          </a:p>
          <a:p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93385" y="1097305"/>
            <a:ext cx="580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原始變數</a:t>
            </a:r>
            <a:r>
              <a:rPr lang="en-US" altLang="zh-TW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4</a:t>
            </a:r>
            <a:r>
              <a:rPr lang="zh-TW" altLang="en-US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個，高次項變數</a:t>
            </a:r>
            <a:r>
              <a:rPr lang="en-US" altLang="zh-TW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9</a:t>
            </a:r>
            <a:r>
              <a:rPr lang="zh-TW" altLang="en-US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個 ，交互作用項</a:t>
            </a:r>
            <a:r>
              <a:rPr lang="en-US" altLang="zh-TW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19</a:t>
            </a:r>
            <a:r>
              <a:rPr lang="zh-TW" altLang="en-US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個</a:t>
            </a:r>
            <a:endParaRPr lang="zh-TW" altLang="en-US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178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5486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使用</a:t>
            </a:r>
            <a:r>
              <a:rPr lang="zh-TW" altLang="en-US" sz="3200" b="1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逐步</a:t>
            </a:r>
            <a:r>
              <a:rPr lang="zh-TW" altLang="en-US" sz="3200" b="1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迴</a:t>
            </a:r>
            <a:r>
              <a:rPr lang="zh-TW" altLang="en-US" sz="3200" b="1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歸</a:t>
            </a:r>
            <a:endParaRPr lang="zh-CN" altLang="en-US" sz="3200" b="1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模型配置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783077" y="1517517"/>
            <a:ext cx="882785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使用向前逐步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迴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歸，分析後之變數剩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29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個，減少</a:t>
            </a:r>
            <a:r>
              <a:rPr lang="en-US" altLang="zh-TW" sz="2000" dirty="0" smtClean="0"/>
              <a:t>average_montly_hours^2,</a:t>
            </a:r>
            <a:r>
              <a:rPr lang="en-US" altLang="zh-TW" sz="2000" dirty="0"/>
              <a:t> </a:t>
            </a:r>
            <a:endParaRPr lang="en-US" altLang="zh-TW" sz="2000" dirty="0" smtClean="0"/>
          </a:p>
          <a:p>
            <a:pPr lvl="0">
              <a:lnSpc>
                <a:spcPct val="150000"/>
              </a:lnSpc>
            </a:pPr>
            <a:r>
              <a:rPr lang="zh-TW" altLang="en-US" sz="2000" dirty="0"/>
              <a:t> </a:t>
            </a:r>
            <a:r>
              <a:rPr lang="zh-TW" altLang="en-US" sz="2000" dirty="0" smtClean="0"/>
              <a:t>    </a:t>
            </a:r>
            <a:r>
              <a:rPr lang="en-US" altLang="zh-TW" sz="2000" dirty="0" smtClean="0"/>
              <a:t>average_montly_hours^3,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number_project*position_accounting</a:t>
            </a:r>
            <a:r>
              <a:rPr lang="zh-TW" altLang="en-US" sz="2000" dirty="0" smtClean="0"/>
              <a:t>，</a:t>
            </a:r>
            <a:r>
              <a:rPr lang="en-US" altLang="zh-TW" sz="2000" dirty="0" smtClean="0">
                <a:solidFill>
                  <a:srgbClr val="1217F6"/>
                </a:solidFill>
              </a:rPr>
              <a:t>AIC</a:t>
            </a:r>
            <a:r>
              <a:rPr lang="zh-TW" altLang="en-US" sz="2000" dirty="0" smtClean="0">
                <a:solidFill>
                  <a:srgbClr val="1217F6"/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為</a:t>
            </a:r>
            <a:r>
              <a:rPr lang="en-US" altLang="zh-TW" sz="2000" dirty="0" smtClean="0">
                <a:solidFill>
                  <a:srgbClr val="1217F6"/>
                </a:solidFill>
              </a:rPr>
              <a:t>6476.3</a:t>
            </a:r>
            <a:endParaRPr lang="en-US" altLang="zh-TW" sz="2000" dirty="0" smtClean="0">
              <a:solidFill>
                <a:srgbClr val="1217F6"/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使用向後逐步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迴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歸，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分析後之變數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剩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31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個，減少</a:t>
            </a:r>
            <a:r>
              <a:rPr lang="en-US" altLang="zh-TW" sz="2000" dirty="0" smtClean="0"/>
              <a:t>number_project*position_accounting</a:t>
            </a:r>
            <a:r>
              <a:rPr lang="zh-TW" altLang="en-US" sz="2000" dirty="0" smtClean="0"/>
              <a:t>，</a:t>
            </a:r>
            <a:r>
              <a:rPr lang="en-US" altLang="zh-TW" sz="2000" dirty="0">
                <a:solidFill>
                  <a:srgbClr val="1217F6"/>
                </a:solidFill>
              </a:rPr>
              <a:t>AIC</a:t>
            </a:r>
            <a:r>
              <a:rPr lang="zh-TW" altLang="en-US" sz="2000" dirty="0">
                <a:solidFill>
                  <a:srgbClr val="1217F6"/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為</a:t>
            </a:r>
            <a:r>
              <a:rPr lang="en-US" altLang="zh-TW" sz="2000" dirty="0" smtClean="0">
                <a:solidFill>
                  <a:srgbClr val="1217F6"/>
                </a:solidFill>
              </a:rPr>
              <a:t>6252.2</a:t>
            </a:r>
            <a:endParaRPr lang="en-US" altLang="zh-TW" sz="2000" dirty="0">
              <a:solidFill>
                <a:srgbClr val="1217F6"/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使用雙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向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逐步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迴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歸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，分析後之變數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剩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29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個，減少</a:t>
            </a:r>
            <a:r>
              <a:rPr lang="en-US" altLang="zh-TW" sz="2000" dirty="0" smtClean="0"/>
              <a:t>average_montly_hours^2,</a:t>
            </a:r>
            <a:r>
              <a:rPr lang="en-US" altLang="zh-TW" sz="2000" dirty="0"/>
              <a:t> </a:t>
            </a:r>
            <a:r>
              <a:rPr lang="en-US" altLang="zh-TW" sz="2000" dirty="0" smtClean="0"/>
              <a:t>average_montly_hours^3, number_project*position_accounting</a:t>
            </a:r>
            <a:r>
              <a:rPr lang="zh-TW" altLang="en-US" sz="2000" dirty="0" smtClean="0"/>
              <a:t>，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與向前逐步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迴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歸相同，</a:t>
            </a:r>
            <a:r>
              <a:rPr lang="en-US" altLang="zh-TW" sz="2000" dirty="0">
                <a:solidFill>
                  <a:srgbClr val="1217F6"/>
                </a:solidFill>
              </a:rPr>
              <a:t>AIC</a:t>
            </a:r>
            <a:r>
              <a:rPr lang="zh-TW" altLang="en-US" sz="2000" dirty="0">
                <a:solidFill>
                  <a:srgbClr val="1217F6"/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為</a:t>
            </a:r>
            <a:r>
              <a:rPr lang="en-US" altLang="zh-TW" sz="2000" dirty="0" smtClean="0">
                <a:solidFill>
                  <a:srgbClr val="1217F6"/>
                </a:solidFill>
              </a:rPr>
              <a:t>6476.3</a:t>
            </a:r>
            <a:endParaRPr lang="en-US" altLang="zh-TW" sz="2000" dirty="0">
              <a:solidFill>
                <a:srgbClr val="1217F6"/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選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擇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AIC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最低之</a:t>
            </a:r>
            <a:r>
              <a:rPr lang="zh-TW" altLang="en-US" sz="2000" dirty="0" smtClean="0">
                <a:solidFill>
                  <a:srgbClr val="1217F6"/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向後逐步</a:t>
            </a:r>
            <a:r>
              <a:rPr lang="zh-TW" altLang="en-US" sz="2000" dirty="0">
                <a:solidFill>
                  <a:srgbClr val="1217F6"/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迴</a:t>
            </a:r>
            <a:r>
              <a:rPr lang="zh-TW" altLang="en-US" sz="2000" dirty="0" smtClean="0">
                <a:solidFill>
                  <a:srgbClr val="1217F6"/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歸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所得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模型，作為最終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模型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381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確立最終模型</a:t>
            </a:r>
            <a:endParaRPr lang="zh-CN" altLang="en-US" sz="3200" b="1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模型配置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/>
              <p:cNvSpPr txBox="1"/>
              <p:nvPr/>
            </p:nvSpPr>
            <p:spPr>
              <a:xfrm>
                <a:off x="593386" y="1439693"/>
                <a:ext cx="11161064" cy="4913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200" dirty="0" smtClean="0"/>
                  <a:t>Logit(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zh-TW" sz="3200" dirty="0"/>
                          <m:t>left</m:t>
                        </m:r>
                      </m:e>
                    </m:acc>
                  </m:oMath>
                </a14:m>
                <a:r>
                  <a:rPr lang="en-US" altLang="zh-TW" sz="3200" dirty="0" smtClean="0"/>
                  <a:t>) =</a:t>
                </a:r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-8.38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-49.14*satisfaction_level-57.13 </a:t>
                </a:r>
                <a:r>
                  <a:rPr lang="en-US" altLang="zh-TW" sz="2000" dirty="0">
                    <a:solidFill>
                      <a:srgbClr val="1217F6"/>
                    </a:solidFill>
                  </a:rPr>
                  <a:t>*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number_project </a:t>
                </a:r>
                <a:r>
                  <a:rPr lang="en-US" altLang="zh-TW" sz="2000" dirty="0" smtClean="0"/>
                  <a:t>+159.28*average_montly_hours </a:t>
                </a:r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+31.86*</a:t>
                </a:r>
                <a:r>
                  <a:rPr lang="en-US" altLang="zh-TW" sz="2000" dirty="0" err="1" smtClean="0"/>
                  <a:t>time_spend_company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+ </a:t>
                </a:r>
                <a:r>
                  <a:rPr lang="en-US" altLang="zh-TW" sz="2000" dirty="0" smtClean="0"/>
                  <a:t>54.04*satisfaction_level^2 </a:t>
                </a:r>
                <a:r>
                  <a:rPr lang="en-US" altLang="zh-TW" sz="2000" dirty="0">
                    <a:solidFill>
                      <a:srgbClr val="1217F6"/>
                    </a:solidFill>
                  </a:rPr>
                  <a:t>-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35.72* satisfaction_level^3</a:t>
                </a:r>
              </a:p>
              <a:p>
                <a:r>
                  <a:rPr lang="en-US" altLang="zh-TW" sz="2000" dirty="0" smtClean="0"/>
                  <a:t>    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-58.6*last_evaluation^2 </a:t>
                </a:r>
                <a:r>
                  <a:rPr lang="en-US" altLang="zh-TW" sz="2000" dirty="0"/>
                  <a:t>+ </a:t>
                </a:r>
                <a:r>
                  <a:rPr lang="en-US" altLang="zh-TW" sz="2000" dirty="0" smtClean="0"/>
                  <a:t>29.61*last_evaluation^3 +19.36*number_project^2</a:t>
                </a:r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</a:t>
                </a:r>
                <a:r>
                  <a:rPr lang="en-US" altLang="zh-TW" sz="2000" dirty="0">
                    <a:solidFill>
                      <a:srgbClr val="1217F6"/>
                    </a:solidFill>
                  </a:rPr>
                  <a:t>-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302.6* average_montly_hours^2 </a:t>
                </a:r>
                <a:r>
                  <a:rPr lang="en-US" altLang="zh-TW" sz="2000" dirty="0" smtClean="0"/>
                  <a:t>+154.98* average_montly_hours^3 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-81.86* time_spend_company^2 </a:t>
                </a:r>
              </a:p>
              <a:p>
                <a:r>
                  <a:rPr lang="en-US" altLang="zh-TW" sz="2000" dirty="0" smtClean="0"/>
                  <a:t>    + 31.07* time_spend_company^3 </a:t>
                </a:r>
                <a:r>
                  <a:rPr lang="en-US" altLang="zh-TW" sz="2000" dirty="0"/>
                  <a:t>+ </a:t>
                </a:r>
                <a:r>
                  <a:rPr lang="en-US" altLang="zh-TW" sz="2000" dirty="0" smtClean="0"/>
                  <a:t>12.87*satisfaction_level*last_evaluation   </a:t>
                </a:r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+ 11*satisfaction_level*average_montly_hours </a:t>
                </a:r>
                <a:r>
                  <a:rPr lang="en-US" altLang="zh-TW" sz="2000" dirty="0"/>
                  <a:t>+ </a:t>
                </a:r>
                <a:r>
                  <a:rPr lang="en-US" altLang="zh-TW" sz="2000" dirty="0" smtClean="0"/>
                  <a:t>20.18*satisfaction_level*</a:t>
                </a:r>
                <a:r>
                  <a:rPr lang="en-US" altLang="zh-TW" sz="2000" dirty="0" err="1" smtClean="0"/>
                  <a:t>time_spend_company</a:t>
                </a:r>
                <a:r>
                  <a:rPr lang="en-US" altLang="zh-TW" sz="2000" dirty="0" smtClean="0"/>
                  <a:t> </a:t>
                </a:r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+ 19.62* last_evaluation*number_project </a:t>
                </a:r>
                <a:r>
                  <a:rPr lang="en-US" altLang="zh-TW" sz="2000" dirty="0"/>
                  <a:t>+ </a:t>
                </a:r>
                <a:r>
                  <a:rPr lang="en-US" altLang="zh-TW" sz="2000" dirty="0" smtClean="0"/>
                  <a:t>16.74*last_evaluation*average_montly_hours</a:t>
                </a:r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+ 13.81*last_evaluation*</a:t>
                </a:r>
                <a:r>
                  <a:rPr lang="en-US" altLang="zh-TW" sz="2000" dirty="0" err="1" smtClean="0"/>
                  <a:t>time_spend_company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/>
                  <a:t>+ </a:t>
                </a:r>
                <a:r>
                  <a:rPr lang="en-US" altLang="zh-TW" sz="2000" dirty="0" smtClean="0"/>
                  <a:t>1.79*last_evaluation*</a:t>
                </a:r>
                <a:r>
                  <a:rPr lang="en-US" altLang="zh-TW" sz="2000" dirty="0" err="1" smtClean="0"/>
                  <a:t>position_sales</a:t>
                </a:r>
                <a:r>
                  <a:rPr lang="en-US" altLang="zh-TW" sz="2000" dirty="0" smtClean="0"/>
                  <a:t> </a:t>
                </a:r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+ 2.34*last_evaluation*</a:t>
                </a:r>
                <a:r>
                  <a:rPr lang="en-US" altLang="zh-TW" sz="2000" dirty="0" err="1" smtClean="0"/>
                  <a:t>salary_low</a:t>
                </a:r>
                <a:r>
                  <a:rPr lang="en-US" altLang="zh-TW" sz="2000" dirty="0" smtClean="0"/>
                  <a:t> +2.78*last_evaluation*</a:t>
                </a:r>
                <a:r>
                  <a:rPr lang="en-US" altLang="zh-TW" sz="2000" dirty="0" err="1" smtClean="0"/>
                  <a:t>salary_medium</a:t>
                </a:r>
                <a:r>
                  <a:rPr lang="en-US" altLang="zh-TW" sz="2000" dirty="0" smtClean="0"/>
                  <a:t> </a:t>
                </a:r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+ 26.31*number_project*average_montly_hours </a:t>
                </a:r>
                <a:r>
                  <a:rPr lang="en-US" altLang="zh-TW" sz="2000" dirty="0"/>
                  <a:t>+ </a:t>
                </a:r>
                <a:r>
                  <a:rPr lang="en-US" altLang="zh-TW" sz="2000" dirty="0" smtClean="0"/>
                  <a:t>10.55*number_project*</a:t>
                </a:r>
                <a:r>
                  <a:rPr lang="en-US" altLang="zh-TW" sz="2000" dirty="0" err="1" smtClean="0"/>
                  <a:t>time_spend_company</a:t>
                </a:r>
                <a:r>
                  <a:rPr lang="en-US" altLang="zh-TW" sz="2000" dirty="0" smtClean="0"/>
                  <a:t> </a:t>
                </a:r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+  7.94*average_montly_hours*</a:t>
                </a:r>
                <a:r>
                  <a:rPr lang="en-US" altLang="zh-TW" sz="2000" dirty="0" err="1" smtClean="0"/>
                  <a:t>time_spend_company</a:t>
                </a:r>
                <a:r>
                  <a:rPr lang="en-US" altLang="zh-TW" sz="2000" dirty="0" smtClean="0"/>
                  <a:t> </a:t>
                </a:r>
                <a:r>
                  <a:rPr lang="en-US" altLang="zh-TW" sz="2000" dirty="0">
                    <a:solidFill>
                      <a:srgbClr val="1217F6"/>
                    </a:solidFill>
                  </a:rPr>
                  <a:t>-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0.53*</a:t>
                </a:r>
                <a:r>
                  <a:rPr lang="en-US" altLang="zh-TW" sz="2000" dirty="0" err="1" smtClean="0">
                    <a:solidFill>
                      <a:srgbClr val="1217F6"/>
                    </a:solidFill>
                  </a:rPr>
                  <a:t>time_spend_company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*</a:t>
                </a:r>
                <a:r>
                  <a:rPr lang="en-US" altLang="zh-TW" sz="2000" dirty="0" err="1" smtClean="0">
                    <a:solidFill>
                      <a:srgbClr val="1217F6"/>
                    </a:solidFill>
                  </a:rPr>
                  <a:t>position_IT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 </a:t>
                </a:r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-5.64*</a:t>
                </a:r>
                <a:r>
                  <a:rPr lang="en-US" altLang="zh-TW" sz="2000" dirty="0" err="1" smtClean="0">
                    <a:solidFill>
                      <a:srgbClr val="1217F6"/>
                    </a:solidFill>
                  </a:rPr>
                  <a:t>time_spend_company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*</a:t>
                </a:r>
                <a:r>
                  <a:rPr lang="en-US" altLang="zh-TW" sz="2000" dirty="0" err="1" smtClean="0">
                    <a:solidFill>
                      <a:srgbClr val="1217F6"/>
                    </a:solidFill>
                  </a:rPr>
                  <a:t>position_management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 </a:t>
                </a:r>
                <a:r>
                  <a:rPr lang="en-US" altLang="zh-TW" sz="2000" dirty="0">
                    <a:solidFill>
                      <a:srgbClr val="1217F6"/>
                    </a:solidFill>
                  </a:rPr>
                  <a:t>-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2.97*</a:t>
                </a:r>
                <a:r>
                  <a:rPr lang="en-US" altLang="zh-TW" sz="2000" dirty="0" err="1" smtClean="0">
                    <a:solidFill>
                      <a:srgbClr val="1217F6"/>
                    </a:solidFill>
                  </a:rPr>
                  <a:t>time_spend_company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*</a:t>
                </a:r>
                <a:r>
                  <a:rPr lang="en-US" altLang="zh-TW" sz="2000" dirty="0" err="1" smtClean="0">
                    <a:solidFill>
                      <a:srgbClr val="1217F6"/>
                    </a:solidFill>
                  </a:rPr>
                  <a:t>position_sales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  </a:t>
                </a:r>
              </a:p>
              <a:p>
                <a:r>
                  <a:rPr lang="en-US" altLang="zh-TW" sz="2000" dirty="0" smtClean="0"/>
                  <a:t>    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-2.05*</a:t>
                </a:r>
                <a:r>
                  <a:rPr lang="en-US" altLang="zh-TW" sz="2000" dirty="0" err="1" smtClean="0">
                    <a:solidFill>
                      <a:srgbClr val="1217F6"/>
                    </a:solidFill>
                  </a:rPr>
                  <a:t>time_spend_company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*</a:t>
                </a:r>
                <a:r>
                  <a:rPr lang="en-US" altLang="zh-TW" sz="2000" dirty="0" err="1" smtClean="0">
                    <a:solidFill>
                      <a:srgbClr val="1217F6"/>
                    </a:solidFill>
                  </a:rPr>
                  <a:t>salary_medium</a:t>
                </a:r>
                <a:r>
                  <a:rPr lang="en-US" altLang="zh-TW" sz="2000" dirty="0" smtClean="0">
                    <a:solidFill>
                      <a:srgbClr val="1217F6"/>
                    </a:solidFill>
                  </a:rPr>
                  <a:t> </a:t>
                </a:r>
                <a:r>
                  <a:rPr lang="en-US" altLang="zh-TW" sz="2000" dirty="0" smtClean="0"/>
                  <a:t>+2.47*</a:t>
                </a:r>
                <a:r>
                  <a:rPr lang="en-US" altLang="zh-TW" sz="2000" dirty="0" err="1" smtClean="0"/>
                  <a:t>position_management</a:t>
                </a:r>
                <a:r>
                  <a:rPr lang="en-US" altLang="zh-TW" sz="2000" dirty="0" smtClean="0"/>
                  <a:t>*</a:t>
                </a:r>
                <a:r>
                  <a:rPr lang="en-US" altLang="zh-TW" sz="2000" dirty="0" err="1" smtClean="0"/>
                  <a:t>salary_low</a:t>
                </a:r>
                <a:endParaRPr lang="en-US" altLang="zh-TW" sz="2000" dirty="0" smtClean="0"/>
              </a:p>
              <a:p>
                <a:r>
                  <a:rPr lang="en-US" altLang="zh-TW" sz="2000" dirty="0"/>
                  <a:t> </a:t>
                </a:r>
                <a:r>
                  <a:rPr lang="en-US" altLang="zh-TW" sz="2000" dirty="0" smtClean="0"/>
                  <a:t>   + 2.29*</a:t>
                </a:r>
                <a:r>
                  <a:rPr lang="en-US" altLang="zh-TW" sz="2000" dirty="0" err="1" smtClean="0"/>
                  <a:t>position_management</a:t>
                </a:r>
                <a:r>
                  <a:rPr lang="en-US" altLang="zh-TW" sz="2000" dirty="0" smtClean="0"/>
                  <a:t>*</a:t>
                </a:r>
                <a:r>
                  <a:rPr lang="en-US" altLang="zh-TW" sz="2000" dirty="0" err="1" smtClean="0"/>
                  <a:t>salary_medium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86" y="1439693"/>
                <a:ext cx="11161064" cy="4913589"/>
              </a:xfrm>
              <a:prstGeom prst="rect">
                <a:avLst/>
              </a:prstGeom>
              <a:blipFill>
                <a:blip r:embed="rId3"/>
                <a:stretch>
                  <a:fillRect l="-1365" t="-1117" b="-1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609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18"/>
          <p:cNvGrpSpPr/>
          <p:nvPr/>
        </p:nvGrpSpPr>
        <p:grpSpPr>
          <a:xfrm>
            <a:off x="0" y="2748476"/>
            <a:ext cx="6527829" cy="1361049"/>
            <a:chOff x="0" y="2748476"/>
            <a:chExt cx="6527829" cy="1361049"/>
          </a:xfrm>
        </p:grpSpPr>
        <p:grpSp>
          <p:nvGrpSpPr>
            <p:cNvPr id="5" name="组合 117"/>
            <p:cNvGrpSpPr/>
            <p:nvPr/>
          </p:nvGrpSpPr>
          <p:grpSpPr>
            <a:xfrm>
              <a:off x="0" y="2748476"/>
              <a:ext cx="6527829" cy="1361049"/>
              <a:chOff x="0" y="2748476"/>
              <a:chExt cx="6527829" cy="1361049"/>
            </a:xfrm>
          </p:grpSpPr>
          <p:pic>
            <p:nvPicPr>
              <p:cNvPr id="7" name="图片 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2758785"/>
                <a:ext cx="2563784" cy="1340432"/>
              </a:xfrm>
              <a:prstGeom prst="rect">
                <a:avLst/>
              </a:prstGeom>
            </p:spPr>
          </p:pic>
          <p:grpSp>
            <p:nvGrpSpPr>
              <p:cNvPr id="8" name="组合 11"/>
              <p:cNvGrpSpPr/>
              <p:nvPr/>
            </p:nvGrpSpPr>
            <p:grpSpPr>
              <a:xfrm>
                <a:off x="1307853" y="2748476"/>
                <a:ext cx="5219976" cy="1361049"/>
                <a:chOff x="1307853" y="2366615"/>
                <a:chExt cx="5219976" cy="167053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562615" y="2373830"/>
                  <a:ext cx="2723165" cy="165610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等腰三角形 9"/>
                <p:cNvSpPr/>
                <p:nvPr/>
              </p:nvSpPr>
              <p:spPr>
                <a:xfrm>
                  <a:off x="1307853" y="2366615"/>
                  <a:ext cx="1262171" cy="167053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 rot="10800000">
                  <a:off x="5279140" y="2373830"/>
                  <a:ext cx="1248689" cy="1656109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" name="文本框 6"/>
            <p:cNvSpPr txBox="1"/>
            <p:nvPr/>
          </p:nvSpPr>
          <p:spPr>
            <a:xfrm>
              <a:off x="2446986" y="2967335"/>
              <a:ext cx="3060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smtClean="0">
                  <a:solidFill>
                    <a:srgbClr val="F1F5EF"/>
                  </a:solidFill>
                </a:rPr>
                <a:t>PART </a:t>
              </a:r>
              <a:r>
                <a:rPr lang="en-US" altLang="zh-TW" sz="5400" dirty="0" smtClean="0">
                  <a:solidFill>
                    <a:srgbClr val="F1F5EF"/>
                  </a:solidFill>
                </a:rPr>
                <a:t>4</a:t>
              </a:r>
              <a:endParaRPr lang="en-US" altLang="zh-CN" sz="5400" dirty="0" smtClean="0">
                <a:solidFill>
                  <a:srgbClr val="F1F5EF"/>
                </a:solidFill>
              </a:endParaRPr>
            </a:p>
          </p:txBody>
        </p:sp>
      </p:grpSp>
      <p:sp>
        <p:nvSpPr>
          <p:cNvPr id="12" name="文本框 18"/>
          <p:cNvSpPr txBox="1"/>
          <p:nvPr/>
        </p:nvSpPr>
        <p:spPr>
          <a:xfrm>
            <a:off x="5886067" y="3139267"/>
            <a:ext cx="234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软雅黑" pitchFamily="34" charset="-122"/>
                <a:ea typeface="微软雅黑" pitchFamily="34" charset="-122"/>
              </a:rPr>
              <a:t>模型評估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椭圆 19"/>
          <p:cNvSpPr/>
          <p:nvPr/>
        </p:nvSpPr>
        <p:spPr>
          <a:xfrm>
            <a:off x="8724453" y="3849337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0" name="文本框 20"/>
          <p:cNvSpPr txBox="1"/>
          <p:nvPr/>
        </p:nvSpPr>
        <p:spPr>
          <a:xfrm>
            <a:off x="8608014" y="3676464"/>
            <a:ext cx="2396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混淆矩陣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33" name="椭圆 23"/>
          <p:cNvSpPr/>
          <p:nvPr/>
        </p:nvSpPr>
        <p:spPr>
          <a:xfrm>
            <a:off x="8724453" y="4377047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4" name="文本框 24"/>
          <p:cNvSpPr txBox="1"/>
          <p:nvPr/>
        </p:nvSpPr>
        <p:spPr>
          <a:xfrm>
            <a:off x="8842444" y="4188461"/>
            <a:ext cx="202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rgbClr val="E7E6E6">
                    <a:lumMod val="50000"/>
                  </a:srgbClr>
                </a:solidFill>
                <a:ea typeface="華康中黑體" panose="020B0509000000000000" pitchFamily="49" charset="-120"/>
                <a:cs typeface="華康中黑體" panose="020B0509000000000000" pitchFamily="49" charset="-120"/>
              </a:rPr>
              <a:t>ROC</a:t>
            </a:r>
            <a:r>
              <a:rPr lang="zh-TW" altLang="en-US" sz="2400" dirty="0" smtClean="0">
                <a:solidFill>
                  <a:srgbClr val="E7E6E6">
                    <a:lumMod val="50000"/>
                  </a:srgbClr>
                </a:solidFill>
                <a:ea typeface="華康中黑體" panose="020B0509000000000000" pitchFamily="49" charset="-120"/>
                <a:cs typeface="華康中黑體" panose="020B0509000000000000" pitchFamily="49" charset="-120"/>
              </a:rPr>
              <a:t> </a:t>
            </a:r>
            <a:r>
              <a:rPr lang="en-US" altLang="zh-TW" sz="2400" dirty="0" smtClean="0">
                <a:solidFill>
                  <a:srgbClr val="E7E6E6">
                    <a:lumMod val="50000"/>
                  </a:srgbClr>
                </a:solidFill>
                <a:ea typeface="華康中黑體" panose="020B0509000000000000" pitchFamily="49" charset="-120"/>
                <a:cs typeface="華康中黑體" panose="020B0509000000000000" pitchFamily="49" charset="-120"/>
              </a:rPr>
              <a:t>Curve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9" name="椭圆 21"/>
          <p:cNvSpPr/>
          <p:nvPr/>
        </p:nvSpPr>
        <p:spPr>
          <a:xfrm>
            <a:off x="8724453" y="3342227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20" name="文本框 22"/>
          <p:cNvSpPr txBox="1"/>
          <p:nvPr/>
        </p:nvSpPr>
        <p:spPr>
          <a:xfrm>
            <a:off x="8875227" y="3198167"/>
            <a:ext cx="1580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準確度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22" name="椭圆 23"/>
          <p:cNvSpPr/>
          <p:nvPr/>
        </p:nvSpPr>
        <p:spPr>
          <a:xfrm>
            <a:off x="8724453" y="4889044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23" name="文本框 24"/>
          <p:cNvSpPr txBox="1"/>
          <p:nvPr/>
        </p:nvSpPr>
        <p:spPr>
          <a:xfrm>
            <a:off x="8793804" y="4700458"/>
            <a:ext cx="2023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模型解釋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877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圖片 94"/>
          <p:cNvPicPr>
            <a:picLocks noChangeAspect="1"/>
          </p:cNvPicPr>
          <p:nvPr/>
        </p:nvPicPr>
        <p:blipFill rotWithShape="1">
          <a:blip r:embed="rId2"/>
          <a:srcRect l="197" r="-1"/>
          <a:stretch/>
        </p:blipFill>
        <p:spPr>
          <a:xfrm>
            <a:off x="0" y="0"/>
            <a:ext cx="929852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rot="2968493">
            <a:off x="598521" y="-1742596"/>
            <a:ext cx="3075252" cy="361333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75BE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61405" y="613219"/>
            <a:ext cx="1712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 smtClean="0">
                <a:solidFill>
                  <a:srgbClr val="F1F5EF"/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目錄</a:t>
            </a:r>
            <a:endParaRPr lang="zh-CN" altLang="en-US" sz="4400" b="1" dirty="0">
              <a:solidFill>
                <a:srgbClr val="F1F5EF"/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30" name="矩形 29"/>
          <p:cNvSpPr/>
          <p:nvPr/>
        </p:nvSpPr>
        <p:spPr>
          <a:xfrm rot="2700000">
            <a:off x="7092643" y="1234741"/>
            <a:ext cx="723900" cy="723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9261" y="3780143"/>
            <a:ext cx="1782651" cy="1851893"/>
            <a:chOff x="5973659" y="1334189"/>
            <a:chExt cx="1782651" cy="1851893"/>
          </a:xfrm>
          <a:solidFill>
            <a:srgbClr val="F4A66F"/>
          </a:solidFill>
        </p:grpSpPr>
        <p:sp>
          <p:nvSpPr>
            <p:cNvPr id="28" name="矩形 2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998725" y="2478196"/>
              <a:ext cx="6667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dirty="0" smtClean="0">
                  <a:solidFill>
                    <a:srgbClr val="F1F5EF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4000" dirty="0">
                <a:solidFill>
                  <a:srgbClr val="F1F5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文本框 47"/>
            <p:cNvSpPr txBox="1"/>
            <p:nvPr/>
          </p:nvSpPr>
          <p:spPr>
            <a:xfrm>
              <a:off x="7089560" y="1334189"/>
              <a:ext cx="6667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dirty="0">
                  <a:solidFill>
                    <a:srgbClr val="F1F5E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4000" dirty="0">
                <a:solidFill>
                  <a:srgbClr val="F1F5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401146" y="1184495"/>
            <a:ext cx="234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软雅黑" pitchFamily="34" charset="-122"/>
                <a:ea typeface="微软雅黑" pitchFamily="34" charset="-122"/>
              </a:rPr>
              <a:t>資料</a:t>
            </a:r>
            <a:r>
              <a:rPr lang="zh-TW" altLang="en-US" sz="2000" b="1" dirty="0">
                <a:latin typeface="微软雅黑" pitchFamily="34" charset="-122"/>
                <a:ea typeface="微软雅黑" pitchFamily="34" charset="-122"/>
              </a:rPr>
              <a:t>介紹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967249" y="1592616"/>
            <a:ext cx="2879174" cy="636428"/>
            <a:chOff x="8967249" y="1592616"/>
            <a:chExt cx="2879174" cy="636428"/>
          </a:xfrm>
        </p:grpSpPr>
        <p:sp>
          <p:nvSpPr>
            <p:cNvPr id="2" name="椭圆 1"/>
            <p:cNvSpPr/>
            <p:nvPr/>
          </p:nvSpPr>
          <p:spPr>
            <a:xfrm>
              <a:off x="8970185" y="1694007"/>
              <a:ext cx="150774" cy="13989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040961" y="1592616"/>
              <a:ext cx="1340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研究目的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0435292" y="1694007"/>
              <a:ext cx="150774" cy="13989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506068" y="1592616"/>
              <a:ext cx="1340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資料來源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8967249" y="1991881"/>
              <a:ext cx="150774" cy="13989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038025" y="1890490"/>
              <a:ext cx="1340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變數解釋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0432356" y="1991881"/>
              <a:ext cx="150774" cy="13989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503132" y="1890490"/>
              <a:ext cx="1340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資料探索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5936294" y="3616701"/>
            <a:ext cx="234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软雅黑" pitchFamily="34" charset="-122"/>
                <a:ea typeface="微软雅黑" pitchFamily="34" charset="-122"/>
              </a:rPr>
              <a:t>模型配置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509333" y="4070448"/>
            <a:ext cx="3215850" cy="1796719"/>
            <a:chOff x="6509333" y="4070448"/>
            <a:chExt cx="3215850" cy="1796719"/>
          </a:xfrm>
        </p:grpSpPr>
        <p:sp>
          <p:nvSpPr>
            <p:cNvPr id="34" name="椭圆 33"/>
            <p:cNvSpPr/>
            <p:nvPr/>
          </p:nvSpPr>
          <p:spPr>
            <a:xfrm>
              <a:off x="6512269" y="4179727"/>
              <a:ext cx="150774" cy="1507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583045" y="4070448"/>
              <a:ext cx="1652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模型處理步驟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8152474" y="4179727"/>
              <a:ext cx="150774" cy="1507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239138" y="4080233"/>
              <a:ext cx="1219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使用</a:t>
              </a:r>
              <a:r>
                <a:rPr lang="en-US" altLang="zh-TW" sz="1600" dirty="0">
                  <a:solidFill>
                    <a:srgbClr val="E7E6E6">
                      <a:lumMod val="50000"/>
                    </a:srgbClr>
                  </a:solidFill>
                  <a:ea typeface="華康中黑體" panose="020B0509000000000000" pitchFamily="49" charset="-120"/>
                  <a:cs typeface="華康中黑體" panose="020B0509000000000000" pitchFamily="49" charset="-120"/>
                </a:rPr>
                <a:t>Lasso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6509333" y="4500775"/>
              <a:ext cx="150774" cy="1507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692639" y="4391496"/>
              <a:ext cx="143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使用</a:t>
              </a:r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逐步迴歸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62" name="椭圆 39"/>
            <p:cNvSpPr/>
            <p:nvPr/>
          </p:nvSpPr>
          <p:spPr>
            <a:xfrm>
              <a:off x="8155006" y="4521252"/>
              <a:ext cx="150774" cy="1507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70" name="文本框 40"/>
            <p:cNvSpPr txBox="1"/>
            <p:nvPr/>
          </p:nvSpPr>
          <p:spPr>
            <a:xfrm>
              <a:off x="8289672" y="4411973"/>
              <a:ext cx="14355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確定最終模型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72" name="椭圆 39"/>
            <p:cNvSpPr/>
            <p:nvPr/>
          </p:nvSpPr>
          <p:spPr>
            <a:xfrm>
              <a:off x="6696620" y="5716393"/>
              <a:ext cx="150774" cy="1507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7456624" y="2314423"/>
            <a:ext cx="234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软雅黑" pitchFamily="34" charset="-122"/>
                <a:ea typeface="微软雅黑" pitchFamily="34" charset="-122"/>
              </a:rPr>
              <a:t>資料整理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015620" y="2792209"/>
            <a:ext cx="3317996" cy="641122"/>
            <a:chOff x="8002661" y="2782998"/>
            <a:chExt cx="3317996" cy="641122"/>
          </a:xfrm>
        </p:grpSpPr>
        <p:sp>
          <p:nvSpPr>
            <p:cNvPr id="54" name="椭圆 53"/>
            <p:cNvSpPr/>
            <p:nvPr/>
          </p:nvSpPr>
          <p:spPr>
            <a:xfrm>
              <a:off x="8005597" y="2892277"/>
              <a:ext cx="150774" cy="1507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8153435" y="2782998"/>
              <a:ext cx="16806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資料不平衡處理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9853792" y="2881387"/>
              <a:ext cx="150774" cy="1507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929178" y="2782998"/>
              <a:ext cx="13914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資料集拆</a:t>
              </a:r>
              <a:r>
                <a:rPr lang="zh-TW" altLang="en-US" sz="1600" dirty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分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8002661" y="3213325"/>
              <a:ext cx="150774" cy="1507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073058" y="3085566"/>
              <a:ext cx="12663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變數處理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4934000" y="4839735"/>
            <a:ext cx="2346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软雅黑" pitchFamily="34" charset="-122"/>
                <a:ea typeface="微软雅黑" pitchFamily="34" charset="-122"/>
              </a:rPr>
              <a:t>模型評估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409645" y="5290595"/>
            <a:ext cx="2623916" cy="670655"/>
            <a:chOff x="5409645" y="5290595"/>
            <a:chExt cx="2623916" cy="670655"/>
          </a:xfrm>
        </p:grpSpPr>
        <p:sp>
          <p:nvSpPr>
            <p:cNvPr id="64" name="椭圆 63"/>
            <p:cNvSpPr/>
            <p:nvPr/>
          </p:nvSpPr>
          <p:spPr>
            <a:xfrm>
              <a:off x="5509975" y="5402761"/>
              <a:ext cx="150774" cy="1507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409645" y="5290595"/>
              <a:ext cx="1340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準確度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6696620" y="5402524"/>
              <a:ext cx="150774" cy="1507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692639" y="5308813"/>
              <a:ext cx="1340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混淆矩陣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5507039" y="5723809"/>
              <a:ext cx="150774" cy="15077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5536223" y="5622503"/>
              <a:ext cx="1340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 smtClean="0">
                  <a:solidFill>
                    <a:srgbClr val="E7E6E6">
                      <a:lumMod val="50000"/>
                    </a:srgbClr>
                  </a:solidFill>
                  <a:ea typeface="華康中黑體" panose="020B0509000000000000" pitchFamily="49" charset="-120"/>
                  <a:cs typeface="華康中黑體" panose="020B0509000000000000" pitchFamily="49" charset="-120"/>
                </a:rPr>
                <a:t>ROC Curve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  <p:sp>
          <p:nvSpPr>
            <p:cNvPr id="71" name="文本框 68"/>
            <p:cNvSpPr txBox="1"/>
            <p:nvPr/>
          </p:nvSpPr>
          <p:spPr>
            <a:xfrm>
              <a:off x="6693206" y="5622696"/>
              <a:ext cx="13403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 smtClean="0">
                  <a:solidFill>
                    <a:srgbClr val="E7E6E6">
                      <a:lumMod val="50000"/>
                    </a:srgbClr>
                  </a:solidFill>
                  <a:latin typeface="華康中黑體" panose="020B0509000000000000" pitchFamily="49" charset="-120"/>
                  <a:ea typeface="華康中黑體" panose="020B0509000000000000" pitchFamily="49" charset="-120"/>
                  <a:cs typeface="華康中黑體" panose="020B0509000000000000" pitchFamily="49" charset="-120"/>
                </a:rPr>
                <a:t>模型解釋</a:t>
              </a:r>
              <a:endParaRPr lang="zh-CN" altLang="en-US" sz="16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endParaRPr>
            </a:p>
          </p:txBody>
        </p:sp>
      </p:grpSp>
      <p:cxnSp>
        <p:nvCxnSpPr>
          <p:cNvPr id="78" name="直接连接符 77"/>
          <p:cNvCxnSpPr/>
          <p:nvPr/>
        </p:nvCxnSpPr>
        <p:spPr>
          <a:xfrm>
            <a:off x="7921595" y="1587165"/>
            <a:ext cx="399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6750537" y="2737183"/>
            <a:ext cx="399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5458041" y="4031411"/>
            <a:ext cx="399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4285685" y="5243609"/>
            <a:ext cx="399716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组合 31"/>
          <p:cNvGrpSpPr/>
          <p:nvPr/>
        </p:nvGrpSpPr>
        <p:grpSpPr>
          <a:xfrm>
            <a:off x="5959305" y="1272346"/>
            <a:ext cx="1782651" cy="1851893"/>
            <a:chOff x="5973659" y="1334189"/>
            <a:chExt cx="1782651" cy="1851893"/>
          </a:xfrm>
          <a:solidFill>
            <a:srgbClr val="F4A66F"/>
          </a:solidFill>
        </p:grpSpPr>
        <p:sp>
          <p:nvSpPr>
            <p:cNvPr id="88" name="矩形 87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文本框 47"/>
            <p:cNvSpPr txBox="1"/>
            <p:nvPr/>
          </p:nvSpPr>
          <p:spPr>
            <a:xfrm>
              <a:off x="5998725" y="2478196"/>
              <a:ext cx="6667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1F5EF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4000" dirty="0">
                <a:solidFill>
                  <a:srgbClr val="F1F5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文本框 47"/>
            <p:cNvSpPr txBox="1"/>
            <p:nvPr/>
          </p:nvSpPr>
          <p:spPr>
            <a:xfrm>
              <a:off x="7089560" y="1334189"/>
              <a:ext cx="6667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dirty="0">
                  <a:solidFill>
                    <a:srgbClr val="F1F5EF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4000" dirty="0">
                <a:solidFill>
                  <a:srgbClr val="F1F5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1" name="组合 31"/>
          <p:cNvGrpSpPr/>
          <p:nvPr/>
        </p:nvGrpSpPr>
        <p:grpSpPr>
          <a:xfrm>
            <a:off x="4625695" y="2549998"/>
            <a:ext cx="1782651" cy="1851893"/>
            <a:chOff x="5973659" y="1334189"/>
            <a:chExt cx="1782651" cy="1851893"/>
          </a:xfrm>
          <a:solidFill>
            <a:srgbClr val="F4A66F"/>
          </a:solidFill>
        </p:grpSpPr>
        <p:sp>
          <p:nvSpPr>
            <p:cNvPr id="92" name="矩形 91"/>
            <p:cNvSpPr/>
            <p:nvPr/>
          </p:nvSpPr>
          <p:spPr>
            <a:xfrm rot="2700000">
              <a:off x="5973659" y="2455119"/>
              <a:ext cx="723900" cy="7239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文本框 47"/>
            <p:cNvSpPr txBox="1"/>
            <p:nvPr/>
          </p:nvSpPr>
          <p:spPr>
            <a:xfrm>
              <a:off x="5998725" y="2478196"/>
              <a:ext cx="6667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4000" dirty="0" smtClean="0">
                  <a:solidFill>
                    <a:srgbClr val="F1F5EF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4000" dirty="0">
                <a:solidFill>
                  <a:srgbClr val="F1F5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文本框 47"/>
            <p:cNvSpPr txBox="1"/>
            <p:nvPr/>
          </p:nvSpPr>
          <p:spPr>
            <a:xfrm>
              <a:off x="7089560" y="1334189"/>
              <a:ext cx="66675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4000" dirty="0">
                <a:solidFill>
                  <a:srgbClr val="F1F5E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84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5486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準確度</a:t>
            </a:r>
            <a:r>
              <a:rPr lang="en-US" altLang="zh-TW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/</a:t>
            </a:r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混淆矩陣</a:t>
            </a:r>
            <a:r>
              <a:rPr lang="en-US" altLang="zh-TW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/ROC Curve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模型評估</a:t>
            </a:r>
            <a:endParaRPr lang="zh-TW" altLang="en-US" sz="2800" b="1" u="sng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739302" y="1254868"/>
            <a:ext cx="1065178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訓練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集配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適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準確度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:</a:t>
            </a:r>
            <a:r>
              <a:rPr lang="en-US" altLang="zh-TW" sz="2000" dirty="0" smtClean="0"/>
              <a:t>91.03%</a:t>
            </a:r>
            <a:r>
              <a:rPr lang="zh-TW" altLang="en-US" sz="2000" dirty="0" smtClean="0"/>
              <a:t> ，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測試集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配適準確度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:</a:t>
            </a:r>
            <a:r>
              <a:rPr lang="en-US" altLang="zh-TW" sz="2000" dirty="0" smtClean="0"/>
              <a:t>89.24%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敏感度</a:t>
            </a:r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=1008/(1008+64)=0.94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，特異度</a:t>
            </a:r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=3009/(3009+420)=0.88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AUC:0.91</a:t>
            </a:r>
            <a:r>
              <a:rPr lang="zh-TW" altLang="en-US" sz="2000" dirty="0" smtClean="0"/>
              <a:t> </a:t>
            </a:r>
            <a:endParaRPr lang="zh-TW" altLang="en-US" sz="2000" dirty="0"/>
          </a:p>
          <a:p>
            <a:endParaRPr lang="zh-TW" altLang="en-US" sz="20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3039972"/>
            <a:ext cx="4992237" cy="388708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95" y="3007062"/>
            <a:ext cx="5461787" cy="385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5486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模型解釋</a:t>
            </a:r>
            <a:endParaRPr lang="en-US" altLang="zh-TW" sz="3200" b="1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模型評估</a:t>
            </a:r>
            <a:endParaRPr lang="zh-TW" altLang="en-US" sz="2800" b="1" u="sng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644314" y="2110900"/>
            <a:ext cx="540000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 flipV="1">
            <a:off x="6354451" y="2110900"/>
            <a:ext cx="5400000" cy="0"/>
          </a:xfrm>
          <a:prstGeom prst="line">
            <a:avLst/>
          </a:prstGeom>
          <a:ln w="38100">
            <a:solidFill>
              <a:srgbClr val="3B3FF7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44315" y="1313232"/>
            <a:ext cx="54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正影響</a:t>
            </a:r>
            <a:r>
              <a:rPr lang="en-US" altLang="zh-TW" sz="24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(</a:t>
            </a:r>
            <a:r>
              <a:rPr lang="zh-TW" altLang="en-US" sz="24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值越大，員工越容易離職</a:t>
            </a:r>
            <a:r>
              <a:rPr lang="en-US" altLang="zh-TW" sz="24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)</a:t>
            </a:r>
            <a:endParaRPr lang="zh-TW" altLang="en-US" sz="24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354451" y="1313232"/>
            <a:ext cx="5399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負影響</a:t>
            </a:r>
            <a:r>
              <a:rPr lang="en-US" altLang="zh-TW" sz="24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(</a:t>
            </a:r>
            <a:r>
              <a:rPr lang="zh-TW" altLang="en-US" sz="24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值越大，員工</a:t>
            </a:r>
            <a:r>
              <a:rPr lang="zh-TW" altLang="en-US" sz="24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越不易</a:t>
            </a:r>
            <a:r>
              <a:rPr lang="zh-TW" altLang="en-US" sz="24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離職</a:t>
            </a:r>
            <a:r>
              <a:rPr lang="en-US" altLang="zh-TW" sz="28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)</a:t>
            </a:r>
            <a:endParaRPr lang="zh-TW" altLang="en-US" sz="28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algn="ctr"/>
            <a:endParaRPr lang="zh-TW" altLang="en-US" sz="28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500365" y="2363816"/>
            <a:ext cx="4134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satisfaction_level(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員工滿意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度</a:t>
            </a:r>
            <a:r>
              <a:rPr lang="en-US" altLang="zh-TW" sz="2000" dirty="0" smtClean="0"/>
              <a:t>)</a:t>
            </a:r>
            <a:r>
              <a:rPr lang="en-US" altLang="zh-TW" sz="2400" dirty="0" smtClean="0"/>
              <a:t> 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208517" y="2363816"/>
            <a:ext cx="487126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number_project(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參與過的專案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數</a:t>
            </a:r>
            <a:r>
              <a:rPr lang="en-US" altLang="zh-TW" sz="2000" dirty="0" smtClean="0"/>
              <a:t>)</a:t>
            </a:r>
          </a:p>
          <a:p>
            <a:r>
              <a:rPr lang="en-US" altLang="zh-TW" sz="2000" dirty="0" smtClean="0"/>
              <a:t>average_montly_hours(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平均每月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工時</a:t>
            </a:r>
            <a:r>
              <a:rPr lang="en-US" altLang="zh-TW" sz="2000" dirty="0" smtClean="0"/>
              <a:t>)</a:t>
            </a:r>
            <a:endParaRPr lang="en-US" altLang="zh-TW" sz="2000" dirty="0"/>
          </a:p>
          <a:p>
            <a:r>
              <a:rPr lang="en-US" altLang="zh-TW" sz="2000" dirty="0" smtClean="0"/>
              <a:t>time_spend_company(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進入公司的年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數</a:t>
            </a:r>
            <a:r>
              <a:rPr lang="en-US" altLang="zh-TW" sz="2000" dirty="0" smtClean="0"/>
              <a:t>)</a:t>
            </a:r>
            <a:endParaRPr lang="zh-TW" altLang="en-US" sz="2000" dirty="0"/>
          </a:p>
          <a:p>
            <a:endParaRPr lang="zh-TW" altLang="en-US" dirty="0"/>
          </a:p>
        </p:txBody>
      </p:sp>
      <p:sp>
        <p:nvSpPr>
          <p:cNvPr id="24" name="圓角矩形 23"/>
          <p:cNvSpPr/>
          <p:nvPr/>
        </p:nvSpPr>
        <p:spPr>
          <a:xfrm>
            <a:off x="511564" y="3451068"/>
            <a:ext cx="11242886" cy="331938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94101" y="3789623"/>
            <a:ext cx="110603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satisfaction_level (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員工滿意度</a:t>
            </a:r>
            <a:r>
              <a:rPr lang="en-US" altLang="zh-TW" sz="2000" dirty="0" smtClean="0"/>
              <a:t>)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又會受到</a:t>
            </a:r>
            <a:r>
              <a:rPr lang="en-US" altLang="zh-TW" sz="2000" dirty="0" smtClean="0"/>
              <a:t>last_evaluation(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績效評估</a:t>
            </a:r>
            <a:r>
              <a:rPr lang="en-US" altLang="zh-TW" sz="2000" dirty="0" smtClean="0"/>
              <a:t>), average_montly_hours</a:t>
            </a:r>
            <a:r>
              <a:rPr lang="en-US" altLang="zh-TW" sz="2000" dirty="0"/>
              <a:t>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平均每月工時</a:t>
            </a:r>
            <a:r>
              <a:rPr lang="en-US" altLang="zh-TW" sz="2000" dirty="0" smtClean="0"/>
              <a:t>)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及</a:t>
            </a:r>
            <a:r>
              <a:rPr lang="en-US" altLang="zh-TW" sz="2000" dirty="0" smtClean="0"/>
              <a:t>time_spend_company(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進入公司的年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數</a:t>
            </a:r>
            <a:r>
              <a:rPr lang="en-US" altLang="zh-TW" sz="2000" dirty="0" smtClean="0"/>
              <a:t>)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的影響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 smtClean="0"/>
              <a:t>last_evaluation</a:t>
            </a:r>
            <a:r>
              <a:rPr lang="en-US" altLang="zh-TW" sz="2000" dirty="0"/>
              <a:t> 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績效評估</a:t>
            </a:r>
            <a:r>
              <a:rPr lang="en-US" altLang="zh-TW" sz="2000" dirty="0" smtClean="0"/>
              <a:t>)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主要受到</a:t>
            </a:r>
            <a:r>
              <a:rPr lang="en-US" altLang="zh-TW" sz="2000" dirty="0" smtClean="0"/>
              <a:t>number_project</a:t>
            </a:r>
            <a:r>
              <a:rPr lang="en-US" altLang="zh-TW" sz="2000" dirty="0"/>
              <a:t>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參與過的專案數</a:t>
            </a:r>
            <a:r>
              <a:rPr lang="en-US" altLang="zh-TW" sz="2000" dirty="0" smtClean="0"/>
              <a:t>),average_montly_hours</a:t>
            </a:r>
            <a:r>
              <a:rPr lang="en-US" altLang="zh-TW" sz="2000" dirty="0"/>
              <a:t>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平均每月工時</a:t>
            </a:r>
            <a:r>
              <a:rPr lang="en-US" altLang="zh-TW" sz="2000" dirty="0" smtClean="0"/>
              <a:t>)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及</a:t>
            </a:r>
            <a:r>
              <a:rPr lang="en-US" altLang="zh-TW" sz="2000" dirty="0" smtClean="0"/>
              <a:t>time_spend_company(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進入公司的年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數</a:t>
            </a:r>
            <a:r>
              <a:rPr lang="en-US" altLang="zh-TW" sz="2000" dirty="0" smtClean="0"/>
              <a:t>)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的影響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若公司想要挽留人才，可以想辦法降低員工的</a:t>
            </a:r>
            <a:r>
              <a:rPr lang="en-US" altLang="zh-TW" sz="2000" dirty="0" smtClean="0"/>
              <a:t>number_project</a:t>
            </a:r>
            <a:r>
              <a:rPr lang="en-US" altLang="zh-TW" sz="2000" dirty="0"/>
              <a:t>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參與過的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專案數</a:t>
            </a:r>
            <a:r>
              <a:rPr lang="en-US" altLang="zh-TW" sz="2000" dirty="0" smtClean="0"/>
              <a:t>)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及</a:t>
            </a:r>
            <a:r>
              <a:rPr lang="en-US" altLang="zh-TW" sz="2000" dirty="0" smtClean="0"/>
              <a:t>average_montly_hours</a:t>
            </a:r>
            <a:r>
              <a:rPr lang="en-US" altLang="zh-TW" sz="2000" dirty="0"/>
              <a:t>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平均每月工時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，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以提高他們的</a:t>
            </a:r>
            <a:r>
              <a:rPr lang="en-US" altLang="zh-TW" sz="2000" dirty="0" smtClean="0"/>
              <a:t>satisfaction_level</a:t>
            </a:r>
            <a:r>
              <a:rPr lang="en-US" altLang="zh-TW" sz="2000" dirty="0"/>
              <a:t>(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員工滿意度</a:t>
            </a:r>
            <a:r>
              <a:rPr lang="en-US" altLang="zh-TW" sz="2000" dirty="0"/>
              <a:t>)</a:t>
            </a:r>
            <a:r>
              <a:rPr lang="en-US" altLang="zh-TW" sz="2400" dirty="0"/>
              <a:t> </a:t>
            </a:r>
            <a:r>
              <a:rPr lang="zh-TW" altLang="en-US" sz="24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，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進而降低離職的可能性</a:t>
            </a: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361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梯形 3"/>
          <p:cNvSpPr/>
          <p:nvPr/>
        </p:nvSpPr>
        <p:spPr>
          <a:xfrm rot="5400000">
            <a:off x="3848100" y="2976205"/>
            <a:ext cx="1943100" cy="1028700"/>
          </a:xfrm>
          <a:prstGeom prst="trapezoid">
            <a:avLst/>
          </a:prstGeom>
          <a:noFill/>
          <a:ln w="28575">
            <a:solidFill>
              <a:srgbClr val="032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162175" y="3105835"/>
            <a:ext cx="78676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 FOR </a:t>
            </a:r>
            <a:r>
              <a:rPr lang="en-US" altLang="zh-CN" sz="44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LISTENING</a:t>
            </a:r>
            <a:endParaRPr lang="zh-CN" alt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36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18"/>
          <p:cNvGrpSpPr/>
          <p:nvPr/>
        </p:nvGrpSpPr>
        <p:grpSpPr>
          <a:xfrm>
            <a:off x="0" y="2748476"/>
            <a:ext cx="6527829" cy="1361049"/>
            <a:chOff x="0" y="2748476"/>
            <a:chExt cx="6527829" cy="1361049"/>
          </a:xfrm>
        </p:grpSpPr>
        <p:grpSp>
          <p:nvGrpSpPr>
            <p:cNvPr id="5" name="组合 117"/>
            <p:cNvGrpSpPr/>
            <p:nvPr/>
          </p:nvGrpSpPr>
          <p:grpSpPr>
            <a:xfrm>
              <a:off x="0" y="2748476"/>
              <a:ext cx="6527829" cy="1361049"/>
              <a:chOff x="0" y="2748476"/>
              <a:chExt cx="6527829" cy="1361049"/>
            </a:xfrm>
          </p:grpSpPr>
          <p:pic>
            <p:nvPicPr>
              <p:cNvPr id="7" name="图片 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2758785"/>
                <a:ext cx="2563784" cy="1340432"/>
              </a:xfrm>
              <a:prstGeom prst="rect">
                <a:avLst/>
              </a:prstGeom>
            </p:spPr>
          </p:pic>
          <p:grpSp>
            <p:nvGrpSpPr>
              <p:cNvPr id="8" name="组合 11"/>
              <p:cNvGrpSpPr/>
              <p:nvPr/>
            </p:nvGrpSpPr>
            <p:grpSpPr>
              <a:xfrm>
                <a:off x="1307853" y="2748476"/>
                <a:ext cx="5219976" cy="1361049"/>
                <a:chOff x="1307853" y="2366615"/>
                <a:chExt cx="5219976" cy="167053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562615" y="2373830"/>
                  <a:ext cx="2723165" cy="165610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等腰三角形 9"/>
                <p:cNvSpPr/>
                <p:nvPr/>
              </p:nvSpPr>
              <p:spPr>
                <a:xfrm>
                  <a:off x="1307853" y="2366615"/>
                  <a:ext cx="1262171" cy="167053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 rot="10800000">
                  <a:off x="5279140" y="2373830"/>
                  <a:ext cx="1248689" cy="1656109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" name="文本框 6"/>
            <p:cNvSpPr txBox="1"/>
            <p:nvPr/>
          </p:nvSpPr>
          <p:spPr>
            <a:xfrm>
              <a:off x="2446986" y="2967335"/>
              <a:ext cx="3060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smtClean="0">
                  <a:solidFill>
                    <a:srgbClr val="F1F5EF"/>
                  </a:solidFill>
                </a:rPr>
                <a:t>PART 1</a:t>
              </a:r>
            </a:p>
          </p:txBody>
        </p:sp>
      </p:grpSp>
      <p:sp>
        <p:nvSpPr>
          <p:cNvPr id="12" name="文本框 18"/>
          <p:cNvSpPr txBox="1"/>
          <p:nvPr/>
        </p:nvSpPr>
        <p:spPr>
          <a:xfrm>
            <a:off x="5886067" y="3139267"/>
            <a:ext cx="234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>
                <a:latin typeface="微软雅黑" pitchFamily="34" charset="-122"/>
                <a:ea typeface="微软雅黑" pitchFamily="34" charset="-122"/>
              </a:rPr>
              <a:t>資料介紹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椭圆 19"/>
          <p:cNvSpPr/>
          <p:nvPr/>
        </p:nvSpPr>
        <p:spPr>
          <a:xfrm>
            <a:off x="8724453" y="3362955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0" name="文本框 20"/>
          <p:cNvSpPr txBox="1"/>
          <p:nvPr/>
        </p:nvSpPr>
        <p:spPr>
          <a:xfrm>
            <a:off x="8611584" y="3192659"/>
            <a:ext cx="2396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研究目的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椭圆 21"/>
          <p:cNvSpPr/>
          <p:nvPr/>
        </p:nvSpPr>
        <p:spPr>
          <a:xfrm>
            <a:off x="8724453" y="4418375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2" name="文本框 22"/>
          <p:cNvSpPr txBox="1"/>
          <p:nvPr/>
        </p:nvSpPr>
        <p:spPr>
          <a:xfrm>
            <a:off x="8583996" y="4266112"/>
            <a:ext cx="245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變數解釋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33" name="椭圆 23"/>
          <p:cNvSpPr/>
          <p:nvPr/>
        </p:nvSpPr>
        <p:spPr>
          <a:xfrm>
            <a:off x="8724453" y="3890665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4" name="文本框 24"/>
          <p:cNvSpPr txBox="1"/>
          <p:nvPr/>
        </p:nvSpPr>
        <p:spPr>
          <a:xfrm>
            <a:off x="8799840" y="3762800"/>
            <a:ext cx="2022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資料來源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35" name="椭圆 25"/>
          <p:cNvSpPr/>
          <p:nvPr/>
        </p:nvSpPr>
        <p:spPr>
          <a:xfrm>
            <a:off x="8724453" y="4946085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36" name="文本框 26"/>
          <p:cNvSpPr txBox="1"/>
          <p:nvPr/>
        </p:nvSpPr>
        <p:spPr>
          <a:xfrm>
            <a:off x="8394460" y="4785197"/>
            <a:ext cx="2830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資料探索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913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7152751" y="770733"/>
            <a:ext cx="4396514" cy="5814497"/>
            <a:chOff x="731838" y="375558"/>
            <a:chExt cx="4579076" cy="610688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1838" y="3608614"/>
              <a:ext cx="2600661" cy="28738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3938" y="375558"/>
              <a:ext cx="2598561" cy="287382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12353" y="1992086"/>
              <a:ext cx="2598561" cy="287382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593386" y="185958"/>
            <a:ext cx="381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研究目的</a:t>
            </a:r>
            <a:endParaRPr lang="zh-CN" altLang="en-US" sz="3200" b="1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15566" y="1342417"/>
            <a:ext cx="5875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    </a:t>
            </a:r>
            <a:r>
              <a:rPr lang="zh-TW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員工</a:t>
            </a:r>
            <a:r>
              <a:rPr lang="zh-TW" altLang="zh-TW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一直是影響公司營運的重要因素之一，因此如何解決優秀員工流失的問題，是世界許多公司正面臨的</a:t>
            </a:r>
            <a:r>
              <a:rPr lang="zh-TW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挑戰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  <a:cs typeface="華康中黑體" panose="020B0509000000000000" pitchFamily="49" charset="-120"/>
              </a:rPr>
              <a:t>。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 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   </a:t>
            </a:r>
            <a:r>
              <a:rPr lang="zh-TW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這次我透過</a:t>
            </a:r>
            <a:r>
              <a:rPr lang="zh-TW" altLang="zh-TW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對員工離職數據集的分析，嘗試用</a:t>
            </a:r>
            <a:r>
              <a:rPr lang="en-US" altLang="zh-TW" sz="2000" dirty="0">
                <a:ea typeface="華康中黑體" panose="020B0509000000000000" pitchFamily="49" charset="-120"/>
                <a:cs typeface="華康中黑體" panose="020B0509000000000000" pitchFamily="49" charset="-120"/>
              </a:rPr>
              <a:t>Logistic Regression </a:t>
            </a:r>
            <a:r>
              <a:rPr lang="zh-TW" altLang="zh-TW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來預測有很大機率將要離職的員工及其背後影響員工離職的關鍵（員工滿意度、薪資水平、平均每月工時等），在了解對離職員工產生重大影響的因素後，便可以建議公司採取適當的措施來改善這些因素以留住公司人才。</a:t>
            </a:r>
          </a:p>
          <a:p>
            <a:pPr fontAlgn="base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423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32296" y="185958"/>
            <a:ext cx="381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資料來源</a:t>
            </a:r>
            <a:endParaRPr lang="zh-CN" altLang="en-US" sz="3200" b="1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330740" y="1311401"/>
            <a:ext cx="118580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原始出處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:</a:t>
            </a:r>
          </a:p>
          <a:p>
            <a:pPr fontAlgn="base"/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資料網址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:</a:t>
            </a:r>
            <a:r>
              <a:rPr lang="en-US" altLang="zh-TW" sz="2000" dirty="0">
                <a:solidFill>
                  <a:srgbClr val="0070C0"/>
                </a:solidFill>
                <a:hlinkClick r:id="rId3"/>
              </a:rPr>
              <a:t>https://www.kaggle.com/ludobenistant/hr-analytics</a:t>
            </a:r>
            <a:endParaRPr lang="en-US" altLang="zh-TW" sz="2000" dirty="0" smtClean="0">
              <a:solidFill>
                <a:srgbClr val="0070C0"/>
              </a:solidFill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fontAlgn="base"/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提供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者</a:t>
            </a:r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:</a:t>
            </a:r>
            <a:r>
              <a:rPr lang="en-US" altLang="zh-TW" sz="2000" dirty="0" err="1">
                <a:ea typeface="華康中黑體" panose="020B0509000000000000" pitchFamily="49" charset="-120"/>
                <a:cs typeface="華康中黑體" panose="020B0509000000000000" pitchFamily="49" charset="-120"/>
              </a:rPr>
              <a:t>Ludovic</a:t>
            </a:r>
            <a:r>
              <a:rPr lang="en-US" altLang="zh-TW" sz="2000" dirty="0">
                <a:ea typeface="華康中黑體" panose="020B0509000000000000" pitchFamily="49" charset="-120"/>
                <a:cs typeface="華康中黑體" panose="020B0509000000000000" pitchFamily="49" charset="-120"/>
              </a:rPr>
              <a:t> </a:t>
            </a:r>
            <a:r>
              <a:rPr lang="en-US" altLang="zh-TW" sz="2000" dirty="0" err="1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Bénistant</a:t>
            </a:r>
            <a:endParaRPr lang="en-US" altLang="zh-TW" sz="2000" dirty="0" smtClean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zh-TW" sz="2000" dirty="0" smtClean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資料筆數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:14,999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筆員工資料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(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離職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: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未離職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=23.8:76.2)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，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10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個變數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(9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個解釋變數，一個反應變數</a:t>
            </a:r>
            <a:r>
              <a:rPr lang="en-US" altLang="zh-TW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)</a:t>
            </a:r>
          </a:p>
          <a:p>
            <a:pPr fontAlgn="base"/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pPr marL="285750" indent="-285750" fontAlgn="base">
              <a:buFont typeface="Wingdings" panose="05000000000000000000" pitchFamily="2" charset="2"/>
              <a:buChar char="l"/>
            </a:pPr>
            <a:endParaRPr lang="zh-TW" altLang="en-US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489" y="1111408"/>
            <a:ext cx="1768750" cy="802046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/>
          <a:srcRect l="15440" t="47308" r="10861" b="23060"/>
          <a:stretch/>
        </p:blipFill>
        <p:spPr bwMode="auto">
          <a:xfrm>
            <a:off x="121296" y="3920247"/>
            <a:ext cx="11871780" cy="2684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01" y="1111408"/>
            <a:ext cx="3288121" cy="214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381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變數解</a:t>
            </a:r>
            <a:r>
              <a:rPr lang="zh-TW" altLang="en-US" sz="3200" b="1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釋</a:t>
            </a:r>
            <a:endParaRPr lang="zh-CN" altLang="en-US" sz="3200" b="1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35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862" y="2486542"/>
            <a:ext cx="805993" cy="615759"/>
          </a:xfrm>
          <a:prstGeom prst="rect">
            <a:avLst/>
          </a:prstGeom>
        </p:spPr>
      </p:pic>
      <p:sp>
        <p:nvSpPr>
          <p:cNvPr id="56" name="文字方塊 55"/>
          <p:cNvSpPr txBox="1"/>
          <p:nvPr/>
        </p:nvSpPr>
        <p:spPr>
          <a:xfrm>
            <a:off x="1397179" y="2451956"/>
            <a:ext cx="16510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是否離職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值為</a:t>
            </a:r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0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或</a:t>
            </a:r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1</a:t>
            </a:r>
          </a:p>
          <a:p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0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代表未離職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1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代表已離職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endParaRPr lang="zh-TW" altLang="en-US" dirty="0"/>
          </a:p>
        </p:txBody>
      </p:sp>
      <p:cxnSp>
        <p:nvCxnSpPr>
          <p:cNvPr id="58" name="直線接點 57"/>
          <p:cNvCxnSpPr/>
          <p:nvPr/>
        </p:nvCxnSpPr>
        <p:spPr>
          <a:xfrm flipV="1">
            <a:off x="593386" y="1624519"/>
            <a:ext cx="2387297" cy="0"/>
          </a:xfrm>
          <a:prstGeom prst="line">
            <a:avLst/>
          </a:prstGeom>
          <a:ln w="76200">
            <a:solidFill>
              <a:srgbClr val="3B3F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 flipV="1">
            <a:off x="3209774" y="1624519"/>
            <a:ext cx="8640000" cy="0"/>
          </a:xfrm>
          <a:prstGeom prst="line">
            <a:avLst/>
          </a:prstGeom>
          <a:ln w="76200">
            <a:solidFill>
              <a:srgbClr val="E27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/>
          <p:cNvSpPr txBox="1"/>
          <p:nvPr/>
        </p:nvSpPr>
        <p:spPr>
          <a:xfrm>
            <a:off x="671209" y="1079770"/>
            <a:ext cx="2159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反應變數</a:t>
            </a:r>
            <a:endParaRPr lang="zh-TW" altLang="en-US" sz="24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5654323" y="1048609"/>
            <a:ext cx="2159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解釋變數</a:t>
            </a:r>
            <a:endParaRPr lang="zh-TW" altLang="en-US" sz="24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graphicFrame>
        <p:nvGraphicFramePr>
          <p:cNvPr id="97" name="表格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346902"/>
              </p:ext>
            </p:extLst>
          </p:nvPr>
        </p:nvGraphicFramePr>
        <p:xfrm>
          <a:off x="3089032" y="1738765"/>
          <a:ext cx="8760742" cy="496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7527">
                  <a:extLst>
                    <a:ext uri="{9D8B030D-6E8A-4147-A177-3AD203B41FA5}">
                      <a16:colId xmlns:a16="http://schemas.microsoft.com/office/drawing/2014/main" val="1464722101"/>
                    </a:ext>
                  </a:extLst>
                </a:gridCol>
                <a:gridCol w="3042968">
                  <a:extLst>
                    <a:ext uri="{9D8B030D-6E8A-4147-A177-3AD203B41FA5}">
                      <a16:colId xmlns:a16="http://schemas.microsoft.com/office/drawing/2014/main" val="1694689716"/>
                    </a:ext>
                  </a:extLst>
                </a:gridCol>
                <a:gridCol w="2920247">
                  <a:extLst>
                    <a:ext uri="{9D8B030D-6E8A-4147-A177-3AD203B41FA5}">
                      <a16:colId xmlns:a16="http://schemas.microsoft.com/office/drawing/2014/main" val="3148076854"/>
                    </a:ext>
                  </a:extLst>
                </a:gridCol>
              </a:tblGrid>
              <a:tr h="146338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472539"/>
                  </a:ext>
                </a:extLst>
              </a:tr>
              <a:tr h="150343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945555"/>
                  </a:ext>
                </a:extLst>
              </a:tr>
              <a:tr h="1994281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826947"/>
                  </a:ext>
                </a:extLst>
              </a:tr>
            </a:tbl>
          </a:graphicData>
        </a:graphic>
      </p:graphicFrame>
      <p:pic>
        <p:nvPicPr>
          <p:cNvPr id="98" name="圖片 97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9278" y="2449731"/>
            <a:ext cx="605391" cy="599149"/>
          </a:xfrm>
          <a:prstGeom prst="rect">
            <a:avLst/>
          </a:prstGeom>
        </p:spPr>
      </p:pic>
      <p:sp>
        <p:nvSpPr>
          <p:cNvPr id="99" name="文字方塊 98"/>
          <p:cNvSpPr txBox="1"/>
          <p:nvPr/>
        </p:nvSpPr>
        <p:spPr>
          <a:xfrm>
            <a:off x="3091396" y="1958065"/>
            <a:ext cx="2781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satisfaction_level</a:t>
            </a:r>
            <a:endParaRPr lang="zh-TW" altLang="en-US" sz="24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797890" y="2385731"/>
            <a:ext cx="1587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員工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滿意度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Numeric:0~1</a:t>
            </a:r>
          </a:p>
        </p:txBody>
      </p:sp>
      <p:pic>
        <p:nvPicPr>
          <p:cNvPr id="101" name="圖片 10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3024" y="2480813"/>
            <a:ext cx="734072" cy="595193"/>
          </a:xfrm>
          <a:prstGeom prst="rect">
            <a:avLst/>
          </a:prstGeom>
        </p:spPr>
      </p:pic>
      <p:sp>
        <p:nvSpPr>
          <p:cNvPr id="102" name="文字方塊 101"/>
          <p:cNvSpPr txBox="1"/>
          <p:nvPr/>
        </p:nvSpPr>
        <p:spPr>
          <a:xfrm>
            <a:off x="5875748" y="2001549"/>
            <a:ext cx="310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average</a:t>
            </a:r>
            <a:r>
              <a:rPr lang="zh-TW" altLang="en-US" sz="2400" dirty="0"/>
              <a:t>_montly</a:t>
            </a:r>
            <a:r>
              <a:rPr lang="zh-TW" altLang="en-US" sz="2400" dirty="0" smtClean="0"/>
              <a:t>_hours</a:t>
            </a:r>
            <a:endParaRPr lang="zh-TW" altLang="en-US" sz="24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6931878" y="2425193"/>
            <a:ext cx="17831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平均每月工時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en-US" altLang="zh-TW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Integer:96~310</a:t>
            </a:r>
            <a:endParaRPr lang="en-US" altLang="zh-TW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pic>
        <p:nvPicPr>
          <p:cNvPr id="104" name="圖片 103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63250" y="2413418"/>
            <a:ext cx="515747" cy="729981"/>
          </a:xfrm>
          <a:prstGeom prst="rect">
            <a:avLst/>
          </a:prstGeom>
        </p:spPr>
      </p:pic>
      <p:sp>
        <p:nvSpPr>
          <p:cNvPr id="105" name="文字方塊 104"/>
          <p:cNvSpPr txBox="1"/>
          <p:nvPr/>
        </p:nvSpPr>
        <p:spPr>
          <a:xfrm>
            <a:off x="8921558" y="1988066"/>
            <a:ext cx="2930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number</a:t>
            </a:r>
            <a:r>
              <a:rPr lang="zh-TW" altLang="en-US" sz="2400" dirty="0" smtClean="0"/>
              <a:t>_project</a:t>
            </a:r>
            <a:endParaRPr lang="zh-TW" altLang="en-US" sz="24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06" name="文字方塊 105"/>
          <p:cNvSpPr txBox="1"/>
          <p:nvPr/>
        </p:nvSpPr>
        <p:spPr>
          <a:xfrm>
            <a:off x="9878204" y="2384067"/>
            <a:ext cx="21151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參與過的專案數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Integer:2~7</a:t>
            </a:r>
          </a:p>
        </p:txBody>
      </p:sp>
      <p:pic>
        <p:nvPicPr>
          <p:cNvPr id="107" name="圖片 106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3523" y="3679334"/>
            <a:ext cx="681867" cy="777959"/>
          </a:xfrm>
          <a:prstGeom prst="rect">
            <a:avLst/>
          </a:prstGeom>
        </p:spPr>
      </p:pic>
      <p:sp>
        <p:nvSpPr>
          <p:cNvPr id="108" name="文字方塊 107"/>
          <p:cNvSpPr txBox="1"/>
          <p:nvPr/>
        </p:nvSpPr>
        <p:spPr>
          <a:xfrm>
            <a:off x="3091396" y="3219721"/>
            <a:ext cx="2784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last_evaluation</a:t>
            </a:r>
            <a:endParaRPr lang="zh-TW" altLang="en-US" sz="24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09" name="文字方塊 108"/>
          <p:cNvSpPr txBox="1"/>
          <p:nvPr/>
        </p:nvSpPr>
        <p:spPr>
          <a:xfrm>
            <a:off x="3794669" y="3607388"/>
            <a:ext cx="1898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績效評估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Numeric:0~1</a:t>
            </a:r>
            <a:endParaRPr lang="en-US" altLang="zh-TW" sz="20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pic>
        <p:nvPicPr>
          <p:cNvPr id="110" name="圖片 109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61126" y="3664518"/>
            <a:ext cx="779485" cy="775926"/>
          </a:xfrm>
          <a:prstGeom prst="rect">
            <a:avLst/>
          </a:prstGeom>
        </p:spPr>
      </p:pic>
      <p:sp>
        <p:nvSpPr>
          <p:cNvPr id="111" name="文字方塊 110"/>
          <p:cNvSpPr txBox="1"/>
          <p:nvPr/>
        </p:nvSpPr>
        <p:spPr>
          <a:xfrm>
            <a:off x="5875748" y="3216020"/>
            <a:ext cx="301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time</a:t>
            </a:r>
            <a:r>
              <a:rPr lang="zh-TW" altLang="en-US" sz="2400" dirty="0"/>
              <a:t>_spend</a:t>
            </a:r>
            <a:r>
              <a:rPr lang="zh-TW" altLang="en-US" sz="2400" dirty="0" smtClean="0"/>
              <a:t>_company</a:t>
            </a:r>
            <a:endParaRPr lang="zh-TW" altLang="en-US" sz="24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935926" y="3674129"/>
            <a:ext cx="2042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進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入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公司的年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數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Integer:2~10</a:t>
            </a:r>
            <a:endParaRPr lang="en-US" altLang="zh-TW" sz="20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pic>
        <p:nvPicPr>
          <p:cNvPr id="113" name="圖片 112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81764" y="3744014"/>
            <a:ext cx="874732" cy="710389"/>
          </a:xfrm>
          <a:prstGeom prst="rect">
            <a:avLst/>
          </a:prstGeom>
        </p:spPr>
      </p:pic>
      <p:sp>
        <p:nvSpPr>
          <p:cNvPr id="114" name="文字方塊 113"/>
          <p:cNvSpPr txBox="1"/>
          <p:nvPr/>
        </p:nvSpPr>
        <p:spPr>
          <a:xfrm>
            <a:off x="8927299" y="3224986"/>
            <a:ext cx="292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position</a:t>
            </a:r>
            <a:endParaRPr lang="zh-TW" altLang="en-US" sz="24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9878204" y="3641187"/>
            <a:ext cx="20420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在公司所屬部門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類別型變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數</a:t>
            </a: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共</a:t>
            </a:r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10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種職位</a:t>
            </a: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pic>
        <p:nvPicPr>
          <p:cNvPr id="116" name="圖片 115"/>
          <p:cNvPicPr>
            <a:picLocks noChangeAspect="1"/>
          </p:cNvPicPr>
          <p:nvPr/>
        </p:nvPicPr>
        <p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9277" y="5342020"/>
            <a:ext cx="605391" cy="777959"/>
          </a:xfrm>
          <a:prstGeom prst="rect">
            <a:avLst/>
          </a:prstGeom>
        </p:spPr>
      </p:pic>
      <p:sp>
        <p:nvSpPr>
          <p:cNvPr id="117" name="文字方塊 116"/>
          <p:cNvSpPr txBox="1"/>
          <p:nvPr/>
        </p:nvSpPr>
        <p:spPr>
          <a:xfrm>
            <a:off x="3090179" y="4752771"/>
            <a:ext cx="278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Work_accident</a:t>
            </a:r>
            <a:endParaRPr lang="zh-TW" altLang="en-US" sz="24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797594" y="5234245"/>
            <a:ext cx="2224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是否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有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過工作意外</a:t>
            </a: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值為</a:t>
            </a:r>
            <a:r>
              <a:rPr lang="en-US" altLang="zh-TW" sz="2000" dirty="0">
                <a:ea typeface="華康中黑體" panose="020B0509000000000000" pitchFamily="49" charset="-120"/>
                <a:cs typeface="華康中黑體" panose="020B0509000000000000" pitchFamily="49" charset="-120"/>
              </a:rPr>
              <a:t>0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或</a:t>
            </a:r>
            <a:r>
              <a:rPr lang="en-US" altLang="zh-TW" sz="2000" dirty="0">
                <a:ea typeface="華康中黑體" panose="020B0509000000000000" pitchFamily="49" charset="-120"/>
                <a:cs typeface="華康中黑體" panose="020B0509000000000000" pitchFamily="49" charset="-120"/>
              </a:rPr>
              <a:t>1</a:t>
            </a:r>
          </a:p>
          <a:p>
            <a:r>
              <a:rPr lang="en-US" altLang="zh-TW" sz="2000" dirty="0">
                <a:ea typeface="華康中黑體" panose="020B0509000000000000" pitchFamily="49" charset="-120"/>
                <a:cs typeface="華康中黑體" panose="020B0509000000000000" pitchFamily="49" charset="-120"/>
              </a:rPr>
              <a:t>0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代表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未發生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1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代表曾發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生</a:t>
            </a: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pic>
        <p:nvPicPr>
          <p:cNvPr id="119" name="圖片 118"/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73024" y="5342020"/>
            <a:ext cx="773985" cy="775890"/>
          </a:xfrm>
          <a:prstGeom prst="rect">
            <a:avLst/>
          </a:prstGeom>
        </p:spPr>
      </p:pic>
      <p:sp>
        <p:nvSpPr>
          <p:cNvPr id="120" name="文字方塊 119"/>
          <p:cNvSpPr txBox="1"/>
          <p:nvPr/>
        </p:nvSpPr>
        <p:spPr>
          <a:xfrm>
            <a:off x="5873090" y="4759097"/>
            <a:ext cx="3096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promotion</a:t>
            </a:r>
            <a:r>
              <a:rPr lang="zh-TW" altLang="en-US" sz="2400" dirty="0"/>
              <a:t>_last_5years</a:t>
            </a:r>
            <a:endParaRPr lang="zh-TW" altLang="en-US" sz="24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935927" y="5200742"/>
            <a:ext cx="2205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五年內是否升職值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為</a:t>
            </a:r>
            <a:r>
              <a:rPr lang="en-US" altLang="zh-TW" sz="2000" dirty="0">
                <a:ea typeface="華康中黑體" panose="020B0509000000000000" pitchFamily="49" charset="-120"/>
                <a:cs typeface="華康中黑體" panose="020B0509000000000000" pitchFamily="49" charset="-120"/>
              </a:rPr>
              <a:t>0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或</a:t>
            </a:r>
            <a:r>
              <a:rPr lang="en-US" altLang="zh-TW" sz="2000" dirty="0">
                <a:ea typeface="華康中黑體" panose="020B0509000000000000" pitchFamily="49" charset="-120"/>
                <a:cs typeface="華康中黑體" panose="020B0509000000000000" pitchFamily="49" charset="-120"/>
              </a:rPr>
              <a:t>1</a:t>
            </a:r>
          </a:p>
          <a:p>
            <a:r>
              <a:rPr lang="en-US" altLang="zh-TW" sz="2000" dirty="0">
                <a:ea typeface="華康中黑體" panose="020B0509000000000000" pitchFamily="49" charset="-120"/>
                <a:cs typeface="華康中黑體" panose="020B0509000000000000" pitchFamily="49" charset="-120"/>
              </a:rPr>
              <a:t>0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代表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未升職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1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代表已升職</a:t>
            </a: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pic>
        <p:nvPicPr>
          <p:cNvPr id="122" name="圖片 121"/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27299" y="5234245"/>
            <a:ext cx="902587" cy="566169"/>
          </a:xfrm>
          <a:prstGeom prst="rect">
            <a:avLst/>
          </a:prstGeom>
        </p:spPr>
      </p:pic>
      <p:sp>
        <p:nvSpPr>
          <p:cNvPr id="123" name="文字方塊 122"/>
          <p:cNvSpPr txBox="1"/>
          <p:nvPr/>
        </p:nvSpPr>
        <p:spPr>
          <a:xfrm>
            <a:off x="8924445" y="4745614"/>
            <a:ext cx="2927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salary</a:t>
            </a:r>
          </a:p>
        </p:txBody>
      </p:sp>
      <p:sp>
        <p:nvSpPr>
          <p:cNvPr id="124" name="文字方塊 123"/>
          <p:cNvSpPr txBox="1"/>
          <p:nvPr/>
        </p:nvSpPr>
        <p:spPr>
          <a:xfrm>
            <a:off x="9872851" y="5092664"/>
            <a:ext cx="21477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薪資水平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類別型變數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共分為</a:t>
            </a:r>
            <a:endParaRPr lang="en-US" altLang="zh-TW" sz="2000" dirty="0" smtClean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r>
              <a:rPr lang="en-US" altLang="zh-TW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High,Medium,Low</a:t>
            </a:r>
          </a:p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三個水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準</a:t>
            </a: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304680" y="1962398"/>
            <a:ext cx="2781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Left</a:t>
            </a:r>
            <a:endParaRPr lang="zh-TW" altLang="en-US" sz="24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940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381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</a:t>
            </a:r>
            <a:r>
              <a:rPr lang="zh-TW" altLang="en-US" sz="3200" b="1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探索</a:t>
            </a:r>
            <a:endParaRPr lang="zh-CN" altLang="en-US" sz="3200" b="1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593385" y="902819"/>
            <a:ext cx="5474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/>
              <a:t>satisfaction_level</a:t>
            </a:r>
            <a:endParaRPr lang="en-US" altLang="zh-TW" sz="2400" dirty="0" smtClean="0"/>
          </a:p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整體來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看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，</a:t>
            </a:r>
            <a:r>
              <a:rPr lang="zh-TW" altLang="en-US" sz="2000" dirty="0" smtClean="0">
                <a:ea typeface="華康中黑體" panose="020B0509000000000000" pitchFamily="49" charset="-120"/>
                <a:cs typeface="華康中黑體" panose="020B0509000000000000" pitchFamily="49" charset="-120"/>
              </a:rPr>
              <a:t>員工滿意度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越高，離職率越低</a:t>
            </a: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endParaRPr lang="en-US" altLang="zh-TW" sz="2000" dirty="0" smtClean="0"/>
          </a:p>
          <a:p>
            <a:endParaRPr lang="zh-TW" altLang="en-US" sz="2000" dirty="0"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77" name="文字方塊 76"/>
          <p:cNvSpPr txBox="1"/>
          <p:nvPr/>
        </p:nvSpPr>
        <p:spPr>
          <a:xfrm>
            <a:off x="6555202" y="902819"/>
            <a:ext cx="4426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last_evaluation</a:t>
            </a:r>
            <a:endParaRPr lang="en-US" altLang="zh-TW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000" dirty="0" smtClean="0">
                <a:latin typeface="Calibri" panose="020F0502020204030204" pitchFamily="34" charset="0"/>
                <a:ea typeface="華康中黑體" panose="020B0509000000000000" pitchFamily="49" charset="-120"/>
                <a:cs typeface="Calibri" panose="020F0502020204030204" pitchFamily="34" charset="0"/>
              </a:rPr>
              <a:t>離職率與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績效評估看似沒有關聯</a:t>
            </a: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endParaRPr lang="zh-TW" altLang="en-US" sz="2000" dirty="0">
              <a:latin typeface="Calibri" panose="020F0502020204030204" pitchFamily="34" charset="0"/>
              <a:ea typeface="華康中黑體" panose="020B0509000000000000" pitchFamily="49" charset="-120"/>
              <a:cs typeface="Calibri" panose="020F0502020204030204" pitchFamily="34" charset="0"/>
            </a:endParaRPr>
          </a:p>
        </p:txBody>
      </p:sp>
      <p:sp>
        <p:nvSpPr>
          <p:cNvPr id="78" name="文字方塊 77"/>
          <p:cNvSpPr txBox="1"/>
          <p:nvPr/>
        </p:nvSpPr>
        <p:spPr>
          <a:xfrm>
            <a:off x="593384" y="3800147"/>
            <a:ext cx="43757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zh-TW" alt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_project</a:t>
            </a:r>
            <a:endParaRPr lang="en-US" altLang="zh-TW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專案數越大，離職率越大</a:t>
            </a: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endParaRPr lang="zh-TW" altLang="en-US" sz="2400" dirty="0">
              <a:latin typeface="Calibri" panose="020F0502020204030204" pitchFamily="34" charset="0"/>
              <a:ea typeface="華康中黑體" panose="020B0509000000000000" pitchFamily="49" charset="-120"/>
              <a:cs typeface="Calibri" panose="020F0502020204030204" pitchFamily="34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572723" y="3842974"/>
            <a:ext cx="53614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_montly</a:t>
            </a:r>
            <a:r>
              <a:rPr lang="zh-TW" alt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_hours</a:t>
            </a:r>
            <a:endParaRPr lang="en-US" altLang="zh-TW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每月平均工時越多，離職率越大</a:t>
            </a:r>
            <a:endParaRPr lang="en-US" altLang="zh-TW" sz="2000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  <a:p>
            <a:endParaRPr lang="zh-TW" altLang="en-US" sz="2000" dirty="0">
              <a:latin typeface="Calibri" panose="020F0502020204030204" pitchFamily="34" charset="0"/>
              <a:ea typeface="華康中黑體" panose="020B0509000000000000" pitchFamily="49" charset="-120"/>
              <a:cs typeface="Calibri" panose="020F0502020204030204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91" y="1648075"/>
            <a:ext cx="5865899" cy="219489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290" y="1652375"/>
            <a:ext cx="6003071" cy="21906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802" y="4583002"/>
            <a:ext cx="5699238" cy="2194750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88951" y="4583003"/>
            <a:ext cx="6146000" cy="2194750"/>
            <a:chOff x="88951" y="4583003"/>
            <a:chExt cx="6146000" cy="2194750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7169" y="4663250"/>
              <a:ext cx="3017782" cy="2114502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951" y="4583003"/>
              <a:ext cx="3086367" cy="2194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93386" y="185958"/>
            <a:ext cx="3815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</a:t>
            </a:r>
            <a:r>
              <a:rPr lang="zh-TW" altLang="en-US" sz="3200" b="1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探索</a:t>
            </a:r>
            <a:endParaRPr lang="zh-CN" altLang="en-US" sz="3200" b="1" dirty="0"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133493" y="2475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TW" altLang="en-US" sz="28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</a:p>
        </p:txBody>
      </p:sp>
      <p:sp>
        <p:nvSpPr>
          <p:cNvPr id="74" name="文字方塊 73"/>
          <p:cNvSpPr txBox="1"/>
          <p:nvPr/>
        </p:nvSpPr>
        <p:spPr>
          <a:xfrm>
            <a:off x="288586" y="3725208"/>
            <a:ext cx="53626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promotion</a:t>
            </a:r>
            <a:r>
              <a:rPr lang="zh-TW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_last_5year</a:t>
            </a:r>
            <a:r>
              <a:rPr lang="zh-TW" alt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US" altLang="zh-TW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000" dirty="0">
                <a:latin typeface="Calibri" panose="020F0502020204030204" pitchFamily="34" charset="0"/>
                <a:ea typeface="華康中黑體" panose="020B0509000000000000" pitchFamily="49" charset="-120"/>
                <a:cs typeface="Calibri" panose="020F0502020204030204" pitchFamily="34" charset="0"/>
              </a:rPr>
              <a:t>有</a:t>
            </a:r>
            <a:r>
              <a:rPr lang="zh-TW" altLang="en-US" sz="2000" dirty="0" smtClean="0">
                <a:latin typeface="Calibri" panose="020F0502020204030204" pitchFamily="34" charset="0"/>
                <a:ea typeface="華康中黑體" panose="020B0509000000000000" pitchFamily="49" charset="-120"/>
                <a:cs typeface="Calibri" panose="020F0502020204030204" pitchFamily="34" charset="0"/>
              </a:rPr>
              <a:t>無升遷與</a:t>
            </a:r>
            <a:r>
              <a:rPr lang="zh-TW" altLang="en-US" sz="2000" dirty="0">
                <a:latin typeface="Calibri" panose="020F0502020204030204" pitchFamily="34" charset="0"/>
                <a:ea typeface="華康中黑體" panose="020B0509000000000000" pitchFamily="49" charset="-120"/>
                <a:cs typeface="Calibri" panose="020F0502020204030204" pitchFamily="34" charset="0"/>
              </a:rPr>
              <a:t>離職率沒有太大差異</a:t>
            </a:r>
          </a:p>
          <a:p>
            <a:endParaRPr lang="zh-TW" altLang="en-US" sz="2400" dirty="0">
              <a:latin typeface="Calibri" panose="020F0502020204030204" pitchFamily="34" charset="0"/>
              <a:ea typeface="華康中黑體" panose="020B0509000000000000" pitchFamily="49" charset="-120"/>
              <a:cs typeface="Calibri" panose="020F0502020204030204" pitchFamily="34" charset="0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4447180" y="3721453"/>
            <a:ext cx="505992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zh-TW" alt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osition</a:t>
            </a:r>
            <a:endParaRPr lang="en-US" altLang="zh-TW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000" dirty="0" smtClean="0">
                <a:latin typeface="Calibri" panose="020F0502020204030204" pitchFamily="34" charset="0"/>
                <a:ea typeface="華康中黑體" panose="020B0509000000000000" pitchFamily="49" charset="-120"/>
                <a:cs typeface="Calibri" panose="020F0502020204030204" pitchFamily="34" charset="0"/>
              </a:rPr>
              <a:t>所在部門與</a:t>
            </a:r>
            <a:r>
              <a:rPr lang="zh-TW" altLang="en-US" sz="2000" dirty="0">
                <a:latin typeface="Calibri" panose="020F0502020204030204" pitchFamily="34" charset="0"/>
                <a:ea typeface="華康中黑體" panose="020B0509000000000000" pitchFamily="49" charset="-120"/>
                <a:cs typeface="Calibri" panose="020F0502020204030204" pitchFamily="34" charset="0"/>
              </a:rPr>
              <a:t>離職率沒有太大差異</a:t>
            </a:r>
          </a:p>
          <a:p>
            <a:endParaRPr lang="zh-TW" altLang="en-US" sz="2400" dirty="0">
              <a:latin typeface="Calibri" panose="020F0502020204030204" pitchFamily="34" charset="0"/>
              <a:ea typeface="華康中黑體" panose="020B0509000000000000" pitchFamily="49" charset="-120"/>
              <a:cs typeface="Calibri" panose="020F0502020204030204" pitchFamily="34" charset="0"/>
            </a:endParaRPr>
          </a:p>
        </p:txBody>
      </p:sp>
      <p:sp>
        <p:nvSpPr>
          <p:cNvPr id="76" name="文字方塊 75"/>
          <p:cNvSpPr txBox="1"/>
          <p:nvPr/>
        </p:nvSpPr>
        <p:spPr>
          <a:xfrm>
            <a:off x="666103" y="792783"/>
            <a:ext cx="68150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cs typeface="Calibri" panose="020F0502020204030204" pitchFamily="34" charset="0"/>
              </a:rPr>
              <a:t>time</a:t>
            </a:r>
            <a:r>
              <a:rPr lang="zh-TW" altLang="en-US" sz="2400" dirty="0">
                <a:cs typeface="Calibri" panose="020F0502020204030204" pitchFamily="34" charset="0"/>
              </a:rPr>
              <a:t>_spend</a:t>
            </a:r>
            <a:r>
              <a:rPr lang="zh-TW" altLang="en-US" sz="2400" dirty="0" smtClean="0">
                <a:cs typeface="Calibri" panose="020F0502020204030204" pitchFamily="34" charset="0"/>
              </a:rPr>
              <a:t>_company</a:t>
            </a:r>
            <a:endParaRPr lang="en-US" altLang="zh-TW" sz="2400" dirty="0" smtClean="0">
              <a:cs typeface="Calibri" panose="020F0502020204030204" pitchFamily="34" charset="0"/>
            </a:endParaRPr>
          </a:p>
          <a:p>
            <a:pPr algn="ctr"/>
            <a:r>
              <a:rPr lang="zh-TW" altLang="en-US" sz="2000" dirty="0" smtClean="0">
                <a:ea typeface="華康中黑體" panose="020B0509000000000000" pitchFamily="49" charset="-120"/>
                <a:cs typeface="Calibri" panose="020F0502020204030204" pitchFamily="34" charset="0"/>
              </a:rPr>
              <a:t>工作五年內，離職率隨工作年數增加</a:t>
            </a:r>
            <a:endParaRPr lang="en-US" altLang="zh-TW" sz="2000" dirty="0" smtClean="0">
              <a:ea typeface="華康中黑體" panose="020B0509000000000000" pitchFamily="49" charset="-120"/>
              <a:cs typeface="Calibri" panose="020F0502020204030204" pitchFamily="34" charset="0"/>
            </a:endParaRPr>
          </a:p>
        </p:txBody>
      </p:sp>
      <p:sp>
        <p:nvSpPr>
          <p:cNvPr id="79" name="文字方塊 78"/>
          <p:cNvSpPr txBox="1"/>
          <p:nvPr/>
        </p:nvSpPr>
        <p:spPr>
          <a:xfrm>
            <a:off x="7996895" y="796898"/>
            <a:ext cx="43151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Work_accident</a:t>
            </a:r>
            <a:endParaRPr lang="en-US" altLang="zh-TW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000" dirty="0" smtClean="0">
                <a:latin typeface="Calibri" panose="020F0502020204030204" pitchFamily="34" charset="0"/>
                <a:ea typeface="華康中黑體" panose="020B0509000000000000" pitchFamily="49" charset="-120"/>
                <a:cs typeface="Calibri" panose="020F0502020204030204" pitchFamily="34" charset="0"/>
              </a:rPr>
              <a:t>有無發生意外與離職率沒有太大差異</a:t>
            </a:r>
            <a:endParaRPr lang="zh-TW" altLang="en-US" sz="2000" dirty="0">
              <a:latin typeface="Calibri" panose="020F0502020204030204" pitchFamily="34" charset="0"/>
              <a:ea typeface="華康中黑體" panose="020B0509000000000000" pitchFamily="49" charset="-120"/>
              <a:cs typeface="Calibri" panose="020F0502020204030204" pitchFamily="34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8411097" y="3760325"/>
            <a:ext cx="3882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zh-TW" alt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alary</a:t>
            </a:r>
            <a:endParaRPr lang="en-US" altLang="zh-TW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薪水水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平</a:t>
            </a:r>
            <a:r>
              <a:rPr lang="zh-TW" altLang="en-US" sz="2000" dirty="0" smtClean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為高者較不易離</a:t>
            </a:r>
            <a:r>
              <a:rPr lang="zh-TW" altLang="en-US" sz="2000" dirty="0"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職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46" y="1640642"/>
            <a:ext cx="3101609" cy="21947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97" y="1594918"/>
            <a:ext cx="3223539" cy="22404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896" y="1594918"/>
            <a:ext cx="3139712" cy="224047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830" y="4516255"/>
            <a:ext cx="3139712" cy="2240474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4054" y="4516255"/>
            <a:ext cx="3894157" cy="2286198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3024" y="4516255"/>
            <a:ext cx="3139712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18"/>
          <p:cNvGrpSpPr/>
          <p:nvPr/>
        </p:nvGrpSpPr>
        <p:grpSpPr>
          <a:xfrm>
            <a:off x="0" y="2748476"/>
            <a:ext cx="6527829" cy="1361049"/>
            <a:chOff x="0" y="2748476"/>
            <a:chExt cx="6527829" cy="1361049"/>
          </a:xfrm>
        </p:grpSpPr>
        <p:grpSp>
          <p:nvGrpSpPr>
            <p:cNvPr id="5" name="组合 117"/>
            <p:cNvGrpSpPr/>
            <p:nvPr/>
          </p:nvGrpSpPr>
          <p:grpSpPr>
            <a:xfrm>
              <a:off x="0" y="2748476"/>
              <a:ext cx="6527829" cy="1361049"/>
              <a:chOff x="0" y="2748476"/>
              <a:chExt cx="6527829" cy="1361049"/>
            </a:xfrm>
          </p:grpSpPr>
          <p:pic>
            <p:nvPicPr>
              <p:cNvPr id="7" name="图片 4"/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2758785"/>
                <a:ext cx="2563784" cy="1340432"/>
              </a:xfrm>
              <a:prstGeom prst="rect">
                <a:avLst/>
              </a:prstGeom>
            </p:spPr>
          </p:pic>
          <p:grpSp>
            <p:nvGrpSpPr>
              <p:cNvPr id="8" name="组合 11"/>
              <p:cNvGrpSpPr/>
              <p:nvPr/>
            </p:nvGrpSpPr>
            <p:grpSpPr>
              <a:xfrm>
                <a:off x="1307853" y="2748476"/>
                <a:ext cx="5219976" cy="1361049"/>
                <a:chOff x="1307853" y="2366615"/>
                <a:chExt cx="5219976" cy="1670538"/>
              </a:xfrm>
            </p:grpSpPr>
            <p:sp>
              <p:nvSpPr>
                <p:cNvPr id="9" name="矩形 8"/>
                <p:cNvSpPr/>
                <p:nvPr/>
              </p:nvSpPr>
              <p:spPr>
                <a:xfrm>
                  <a:off x="2562615" y="2373830"/>
                  <a:ext cx="2723165" cy="165610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等腰三角形 9"/>
                <p:cNvSpPr/>
                <p:nvPr/>
              </p:nvSpPr>
              <p:spPr>
                <a:xfrm>
                  <a:off x="1307853" y="2366615"/>
                  <a:ext cx="1262171" cy="1670538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 rot="10800000">
                  <a:off x="5279140" y="2373830"/>
                  <a:ext cx="1248689" cy="1656109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6" name="文本框 6"/>
            <p:cNvSpPr txBox="1"/>
            <p:nvPr/>
          </p:nvSpPr>
          <p:spPr>
            <a:xfrm>
              <a:off x="2446986" y="2967335"/>
              <a:ext cx="3060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 smtClean="0">
                  <a:solidFill>
                    <a:srgbClr val="F1F5EF"/>
                  </a:solidFill>
                </a:rPr>
                <a:t>PART 2</a:t>
              </a:r>
            </a:p>
          </p:txBody>
        </p:sp>
      </p:grpSp>
      <p:sp>
        <p:nvSpPr>
          <p:cNvPr id="12" name="文本框 18"/>
          <p:cNvSpPr txBox="1"/>
          <p:nvPr/>
        </p:nvSpPr>
        <p:spPr>
          <a:xfrm>
            <a:off x="5886067" y="3139267"/>
            <a:ext cx="2346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b="1" dirty="0" smtClean="0">
                <a:latin typeface="微软雅黑" pitchFamily="34" charset="-122"/>
                <a:ea typeface="微软雅黑" pitchFamily="34" charset="-122"/>
              </a:rPr>
              <a:t>資料整</a:t>
            </a:r>
            <a:r>
              <a:rPr lang="zh-TW" altLang="en-US" sz="3200" b="1" dirty="0">
                <a:latin typeface="微软雅黑" pitchFamily="34" charset="-122"/>
                <a:ea typeface="微软雅黑" pitchFamily="34" charset="-122"/>
              </a:rPr>
              <a:t>理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椭圆 19"/>
          <p:cNvSpPr/>
          <p:nvPr/>
        </p:nvSpPr>
        <p:spPr>
          <a:xfrm>
            <a:off x="8724453" y="3362955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14" name="文本框 20"/>
          <p:cNvSpPr txBox="1"/>
          <p:nvPr/>
        </p:nvSpPr>
        <p:spPr>
          <a:xfrm>
            <a:off x="8917910" y="3195548"/>
            <a:ext cx="2396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資料不平衡處理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5" name="椭圆 21"/>
          <p:cNvSpPr/>
          <p:nvPr/>
        </p:nvSpPr>
        <p:spPr>
          <a:xfrm>
            <a:off x="8724453" y="4418375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16" name="文本框 22"/>
          <p:cNvSpPr txBox="1"/>
          <p:nvPr/>
        </p:nvSpPr>
        <p:spPr>
          <a:xfrm>
            <a:off x="8666085" y="4283428"/>
            <a:ext cx="2021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變數處理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  <p:sp>
        <p:nvSpPr>
          <p:cNvPr id="17" name="椭圆 23"/>
          <p:cNvSpPr/>
          <p:nvPr/>
        </p:nvSpPr>
        <p:spPr>
          <a:xfrm>
            <a:off x="8724453" y="3890665"/>
            <a:ext cx="150774" cy="1398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18" name="文本框 24"/>
          <p:cNvSpPr txBox="1"/>
          <p:nvPr/>
        </p:nvSpPr>
        <p:spPr>
          <a:xfrm>
            <a:off x="8814935" y="3769435"/>
            <a:ext cx="2022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E7E6E6">
                    <a:lumMod val="50000"/>
                  </a:srgbClr>
                </a:solidFill>
                <a:latin typeface="華康中黑體" panose="020B0509000000000000" pitchFamily="49" charset="-120"/>
                <a:ea typeface="華康中黑體" panose="020B0509000000000000" pitchFamily="49" charset="-120"/>
                <a:cs typeface="華康中黑體" panose="020B0509000000000000" pitchFamily="49" charset="-120"/>
              </a:rPr>
              <a:t>資料集拆分</a:t>
            </a:r>
            <a:endParaRPr lang="zh-CN" altLang="en-US" sz="2400" dirty="0">
              <a:solidFill>
                <a:srgbClr val="E7E6E6">
                  <a:lumMod val="50000"/>
                </a:srgbClr>
              </a:solidFill>
              <a:latin typeface="華康中黑體" panose="020B0509000000000000" pitchFamily="49" charset="-120"/>
              <a:ea typeface="華康中黑體" panose="020B0509000000000000" pitchFamily="49" charset="-120"/>
              <a:cs typeface="華康中黑體" panose="020B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935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自訂 1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F0D67E"/>
      </a:accent1>
      <a:accent2>
        <a:srgbClr val="9EB060"/>
      </a:accent2>
      <a:accent3>
        <a:srgbClr val="BB9AD3"/>
      </a:accent3>
      <a:accent4>
        <a:srgbClr val="FEC982"/>
      </a:accent4>
      <a:accent5>
        <a:srgbClr val="F698D7"/>
      </a:accent5>
      <a:accent6>
        <a:srgbClr val="C6D488"/>
      </a:accent6>
      <a:hlink>
        <a:srgbClr val="8E58B6"/>
      </a:hlink>
      <a:folHlink>
        <a:srgbClr val="7F6F6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2507</TotalTime>
  <Words>1602</Words>
  <Application>Microsoft Office PowerPoint</Application>
  <PresentationFormat>寬螢幕</PresentationFormat>
  <Paragraphs>332</Paragraphs>
  <Slides>22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40" baseType="lpstr">
      <vt:lpstr>等线</vt:lpstr>
      <vt:lpstr>MathJax_Main</vt:lpstr>
      <vt:lpstr>MathJax_Math-italic</vt:lpstr>
      <vt:lpstr>微软雅黑</vt:lpstr>
      <vt:lpstr>Open Sans</vt:lpstr>
      <vt:lpstr>Roboto Slab</vt:lpstr>
      <vt:lpstr>華康中黑體</vt:lpstr>
      <vt:lpstr>微軟正黑體</vt:lpstr>
      <vt:lpstr>新細明體</vt:lpstr>
      <vt:lpstr>標楷體</vt:lpstr>
      <vt:lpstr>Arial</vt:lpstr>
      <vt:lpstr>Calibri</vt:lpstr>
      <vt:lpstr>Calibri Light</vt:lpstr>
      <vt:lpstr>Cambria Math</vt:lpstr>
      <vt:lpstr>Courier New</vt:lpstr>
      <vt:lpstr>Segoe UI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冠廷 陳</dc:creator>
  <cp:lastModifiedBy>冠廷 陳</cp:lastModifiedBy>
  <cp:revision>168</cp:revision>
  <dcterms:created xsi:type="dcterms:W3CDTF">2019-01-14T13:21:19Z</dcterms:created>
  <dcterms:modified xsi:type="dcterms:W3CDTF">2019-02-24T10:43:45Z</dcterms:modified>
</cp:coreProperties>
</file>